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1502" r:id="rId2"/>
    <p:sldId id="1503" r:id="rId3"/>
    <p:sldId id="1504" r:id="rId4"/>
    <p:sldId id="1505" r:id="rId5"/>
    <p:sldId id="1507" r:id="rId6"/>
    <p:sldId id="1509" r:id="rId7"/>
    <p:sldId id="275" r:id="rId8"/>
    <p:sldId id="1514" r:id="rId9"/>
    <p:sldId id="1516" r:id="rId10"/>
    <p:sldId id="1517" r:id="rId11"/>
    <p:sldId id="151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41"/>
    <a:srgbClr val="FFCD41"/>
    <a:srgbClr val="F8C000"/>
    <a:srgbClr val="211E1C"/>
    <a:srgbClr val="F99A00"/>
    <a:srgbClr val="F8BC16"/>
    <a:srgbClr val="FC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A67A0-488E-4A83-A0BF-6D1F4D4CCC3E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CAD19-D6B2-41A0-930B-9E7639F5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E56B0D-8BB0-49AA-BFAA-BA13C2E7F7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FF0000"/>
          </a:solidFill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PICTURE→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1750" y="822325"/>
            <a:ext cx="5187273" cy="5203825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08517433-022A-4A5E-AC2C-F2528AFAEB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9803" y="1122364"/>
            <a:ext cx="4604952" cy="4608160"/>
          </a:xfrm>
          <a:noFill/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9995" y="1122363"/>
            <a:ext cx="4604951" cy="2003221"/>
          </a:xfrm>
        </p:spPr>
        <p:txBody>
          <a:bodyPr wrap="square" anchor="b">
            <a:normAutofit/>
          </a:bodyPr>
          <a:lstStyle>
            <a:lvl1pPr algn="ctr">
              <a:defRPr sz="54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9995" y="3140077"/>
            <a:ext cx="4604951" cy="288923"/>
          </a:xfrm>
        </p:spPr>
        <p:txBody>
          <a:bodyPr>
            <a:normAutofit/>
          </a:bodyPr>
          <a:lstStyle>
            <a:lvl1pPr marL="0" indent="0" algn="ctr">
              <a:buNone/>
              <a:defRPr sz="1200" b="1" cap="all" spc="45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EA8C181-26F6-4625-992E-FE98F6EBD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49802" y="3705011"/>
            <a:ext cx="4605337" cy="26524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B0FB19E-48A1-467C-A10F-4A8E79966A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49802" y="3984744"/>
            <a:ext cx="4605337" cy="265241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F21A502-3780-4259-8681-9930B6871E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9802" y="4264477"/>
            <a:ext cx="4605337" cy="265241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8E3CD9B-41C9-42E5-A61E-8E87D5F7CC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9279" y="3534952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C41D15DA-F55F-44A1-AC6D-C9E99702A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22872" y="6356350"/>
            <a:ext cx="333265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2019 McCain, Inc. All Rights Reserved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7551905F-ACA2-4951-B238-15AEA7FFB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38467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8586DD-506C-47BB-B506-8E763A328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24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" y="0"/>
            <a:ext cx="5367529" cy="6857999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7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7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80" y="3838132"/>
            <a:ext cx="5273675" cy="238169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E7EA5083-0984-4554-B052-DD68C9FA19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8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3343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48984" y="457200"/>
            <a:ext cx="5004597" cy="57626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23938" y="4215384"/>
            <a:ext cx="3454689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5482" y="4873532"/>
            <a:ext cx="13716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7861EE8-0D5E-4603-B141-0865F262EF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00900" y="4297460"/>
            <a:ext cx="3300765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0900" y="4974336"/>
            <a:ext cx="3300765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BC9E057-9A4D-46C4-835E-40643573416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8419" y="457200"/>
            <a:ext cx="5004597" cy="57626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4C56FE22-187A-459E-8DD9-33E43FE679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13373" y="4215384"/>
            <a:ext cx="3454689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F52B86B-960D-4280-80FE-9D65DBF0A5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54917" y="4873532"/>
            <a:ext cx="13716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2519258-4F1A-46BF-ACF2-15EA589CE4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90335" y="4297460"/>
            <a:ext cx="3300765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EE6A596-8DBC-4C51-A695-6983441144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90335" y="4974336"/>
            <a:ext cx="3300765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1260128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BC9E057-9A4D-46C4-835E-40643573416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4C56FE22-187A-459E-8DD9-33E43FE679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2646" y="4351909"/>
            <a:ext cx="2695111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F52B86B-960D-4280-80FE-9D65DBF0A5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5187" y="5010057"/>
            <a:ext cx="1070028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2519258-4F1A-46BF-ACF2-15EA589CE4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2686" y="4433985"/>
            <a:ext cx="2575030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EE6A596-8DBC-4C51-A695-6983441144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2686" y="5110861"/>
            <a:ext cx="2575030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A5BA381-709A-4225-8864-C09A0A868FC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991599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B0D8057D-E6AA-4944-BBF0-8D6D66FFC0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44244" y="4351909"/>
            <a:ext cx="2695111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69731FED-6113-4156-8F09-043E5BEB78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56785" y="5010057"/>
            <a:ext cx="1070028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E9E74A79-0FDA-4432-8603-4F41D91891F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04284" y="4433985"/>
            <a:ext cx="2575030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01A13DE9-E994-4A5B-8C0B-ACCA861675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04284" y="5110861"/>
            <a:ext cx="2575030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49658" y="1122364"/>
            <a:ext cx="5273239" cy="729516"/>
          </a:xfrm>
        </p:spPr>
        <p:txBody>
          <a:bodyPr wrap="square" anchor="b">
            <a:normAutofit/>
          </a:bodyPr>
          <a:lstStyle>
            <a:lvl1pPr algn="ctr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1740A8B6-0BCA-4764-BF51-1C2B2B9AE9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9658" y="2290353"/>
            <a:ext cx="5273239" cy="729516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49440" y="3838132"/>
            <a:ext cx="5273675" cy="238169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43277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0077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BC9E057-9A4D-46C4-835E-40643573416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53400" y="841248"/>
            <a:ext cx="3200400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4C56FE22-187A-459E-8DD9-33E43FE679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02656" y="3967861"/>
            <a:ext cx="2695111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F52B86B-960D-4280-80FE-9D65DBF0A5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15197" y="4626009"/>
            <a:ext cx="1070028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2519258-4F1A-46BF-ACF2-15EA589CE4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62696" y="4049937"/>
            <a:ext cx="2575030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EE6A596-8DBC-4C51-A695-6983441144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62696" y="4726813"/>
            <a:ext cx="2575030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371701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1740A8B6-0BCA-4764-BF51-1C2B2B9AE9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795986" y="841248"/>
            <a:ext cx="3200400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7F48E173-E053-4684-A2D6-51038F45B2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45242" y="3967861"/>
            <a:ext cx="2695111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82D3F82C-9BD8-4820-9872-39C664A6C3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57783" y="4626009"/>
            <a:ext cx="1070028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126BCA52-0B77-4626-9FE5-B5B00C7534C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05282" y="4049937"/>
            <a:ext cx="2575030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0D58A30-B2EB-48E4-A770-E15C154C98B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05282" y="4726813"/>
            <a:ext cx="2575030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343347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1" y="2714800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2705655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841248"/>
            <a:ext cx="5173938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7532" y="2301825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B999799-C20B-477E-B50F-EB000FD161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9725" y="4093192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1520C2DC-C04E-4818-AA95-02930A25A0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9724" y="4084047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05F0956D-4B66-4BAD-A90B-D92B2B5139D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9056" y="3680217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374D1A9A-AE0A-4B9A-BE4D-3B337080D3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8869" y="5471580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6D32E8F-19C0-4219-94CD-06EC29DF666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8868" y="5462435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E999E334-7D2F-498C-9326-D10241D485C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38200" y="5058605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6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48868" y="841248"/>
            <a:ext cx="5173938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9128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39129" y="2714800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39128" y="2705655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728460" y="2301825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B999799-C20B-477E-B50F-EB000FD161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40653" y="4093192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1520C2DC-C04E-4818-AA95-02930A25A0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40652" y="4084047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05F0956D-4B66-4BAD-A90B-D92B2B5139D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729984" y="3680217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374D1A9A-AE0A-4B9A-BE4D-3B337080D3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49797" y="5471580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6D32E8F-19C0-4219-94CD-06EC29DF666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49796" y="5462435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E999E334-7D2F-498C-9326-D10241D485C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739128" y="5058605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59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ADA64B1-CAEC-4580-8B9B-A996B3335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" y="3643089"/>
            <a:ext cx="12192001" cy="2558007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541" y="4739600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3540" y="4730455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222872" y="4326625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7FD9A958-E767-4F5B-86DD-EB725ACB6C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83437" y="4756353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3E4E8FCC-081A-4AEB-9028-D1B6AD9A89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783436" y="4747208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21736E9-C9DB-419A-A348-2B29198C37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772768" y="4343378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C4F93B2-CEBF-43FE-950C-4E3F710DCDF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08489" y="4739600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643E05CE-D1B1-4E34-91AB-BE9EA3FC97A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08488" y="4730455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13D11539-5A32-4E18-B834-0BC85EB4E0C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997820" y="4326625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837AE5B-83A5-48B2-AC3B-E6231053ABE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79173" y="1970753"/>
            <a:ext cx="5567947" cy="1235016"/>
          </a:xfrm>
        </p:spPr>
        <p:txBody>
          <a:bodyPr anchor="b"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582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9E937FF-7ADE-4FA8-A31C-3257A1CFC8C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008488" y="-33225"/>
            <a:ext cx="7183513" cy="3676313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371701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7FD9A958-E767-4F5B-86DD-EB725ACB6C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54312" y="4756353"/>
            <a:ext cx="1887474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3E4E8FCC-081A-4AEB-9028-D1B6AD9A89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28372" y="474720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21736E9-C9DB-419A-A348-2B29198C37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354312" y="4343378"/>
            <a:ext cx="1887474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ED350136-ADBC-4BAC-BC75-6F890392F95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2D050245-6B82-4F44-B717-BF05298DBC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08488" y="4756353"/>
            <a:ext cx="1887474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39711DF-66FC-445E-A65E-B0A2D5813E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82548" y="474720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D8E815EA-AF5F-4CD5-9117-45A88FA97B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008488" y="4343378"/>
            <a:ext cx="1887474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C443EE66-D8FF-4088-8CE2-0A5CA51DD0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181400" y="4756353"/>
            <a:ext cx="1887474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43262209-E7D7-4DA0-8BCD-130C8B4771F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655460" y="474720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3B064235-F48E-406D-80FD-E5401D0B347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81400" y="4343378"/>
            <a:ext cx="1887474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38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9E937FF-7ADE-4FA8-A31C-3257A1CFC8C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8200" y="2220452"/>
            <a:ext cx="2286000" cy="2286000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7493" y="1122364"/>
            <a:ext cx="3717015" cy="729516"/>
          </a:xfrm>
        </p:spPr>
        <p:txBody>
          <a:bodyPr wrap="square" anchor="b">
            <a:normAutofit/>
          </a:bodyPr>
          <a:lstStyle>
            <a:lvl1pPr algn="ctr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2D050245-6B82-4F44-B717-BF05298DBC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8200" y="4937693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39711DF-66FC-445E-A65E-B0A2D5813E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04908" y="492854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D8E815EA-AF5F-4CD5-9117-45A88FA97B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8200" y="4524718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7D8B46E-8259-4271-AA8E-D962203FCE8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953000" y="2220451"/>
            <a:ext cx="2286000" cy="2286000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80FF11FC-CFC1-4654-9EB4-CA728872171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53000" y="4937692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E74ADFAA-45F2-4E76-86F8-C46F17EA21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619708" y="4928547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557B574-3666-4F4A-A2E7-44D601CC1B0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953000" y="4524717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8F983E0C-1851-4567-AD52-EA61D5A8AAE6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067800" y="2220451"/>
            <a:ext cx="2286000" cy="2286000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9F46E04-C53E-49B6-B986-06B55A85501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67800" y="4937692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03A3F715-1F15-46C7-84EB-7FF2B538B3C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734508" y="4928547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EE9A5C69-F171-479A-8AAE-72A3C4C84E9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67800" y="4524717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36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F94D2B1D-9C4B-447F-A2D4-368B8B6471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841248"/>
            <a:ext cx="5173938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06668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356FEFFE-F255-40AC-AFD4-C98C54338E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3586870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9E50DE59-B518-44E1-AE3C-4A0179216A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3577725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E633B22-4C79-498E-84DE-F811FE201F6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0" y="3173895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48AF836-660F-4C6D-9912-1100A9EA18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78978" y="3586869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46140BB-22CD-433D-915A-130E39D53F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78978" y="3577724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4AA9F7F8-E1AE-413B-A181-396432E5042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278978" y="3173894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9A5D76E8-DBC2-43C8-A96A-3D395F60F5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0" y="5167834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AE34A1AE-4C63-4DDE-9C62-76EA1A0814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6000" y="5158689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520942F8-6B6E-488A-8FF4-6B6FD23CA68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096000" y="4754859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81F38C44-B3CB-470D-981D-7884A24FAB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78978" y="5167833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56CA4FB9-1AB7-41FF-907B-CD2639C4087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8978" y="5158688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6EE5D099-B2F9-44A5-814B-0FD85D508CC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278978" y="4754858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33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le of rice&#10;&#10;Description automatically generated">
            <a:extLst>
              <a:ext uri="{FF2B5EF4-FFF2-40B4-BE49-F238E27FC236}">
                <a16:creationId xmlns:a16="http://schemas.microsoft.com/office/drawing/2014/main" id="{FE744ADB-2A98-433C-9153-1A0AEC299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822325"/>
            <a:ext cx="5860973" cy="5203825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08517433-022A-4A5E-AC2C-F2528AFAEB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8052" y="1122364"/>
            <a:ext cx="5273432" cy="4608160"/>
          </a:xfrm>
          <a:noFill/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8245" y="1122363"/>
            <a:ext cx="5273239" cy="3738089"/>
          </a:xfrm>
        </p:spPr>
        <p:txBody>
          <a:bodyPr wrap="square" anchor="b">
            <a:normAutofit/>
          </a:bodyPr>
          <a:lstStyle>
            <a:lvl1pPr algn="ctr">
              <a:defRPr sz="40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245" y="5006121"/>
            <a:ext cx="5273239" cy="288923"/>
          </a:xfrm>
        </p:spPr>
        <p:txBody>
          <a:bodyPr>
            <a:normAutofit/>
          </a:bodyPr>
          <a:lstStyle>
            <a:lvl1pPr marL="0" indent="0" algn="ctr">
              <a:buNone/>
              <a:defRPr sz="1200" b="1" cap="all" spc="45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8E3CD9B-41C9-42E5-A61E-8E87D5F7CC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7486" y="4869976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7221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F94D2B1D-9C4B-447F-A2D4-368B8B6471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532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018062" y="841248"/>
            <a:ext cx="5173938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356FEFFE-F255-40AC-AFD4-C98C54338E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532" y="3586870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9E50DE59-B518-44E1-AE3C-4A0179216A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532" y="3577725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E633B22-4C79-498E-84DE-F811FE201F6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7532" y="3173895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48AF836-660F-4C6D-9912-1100A9EA18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10510" y="3586869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46140BB-22CD-433D-915A-130E39D53F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10510" y="3577724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4AA9F7F8-E1AE-413B-A181-396432E5042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010510" y="3173894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9A5D76E8-DBC2-43C8-A96A-3D395F60F5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7532" y="5167834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AE34A1AE-4C63-4DDE-9C62-76EA1A0814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7532" y="5158689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520942F8-6B6E-488A-8FF4-6B6FD23CA68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27532" y="4754859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81F38C44-B3CB-470D-981D-7884A24FAB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10510" y="5167833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56CA4FB9-1AB7-41FF-907B-CD2639C4087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010510" y="5158688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6EE5D099-B2F9-44A5-814B-0FD85D508CC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010510" y="4754858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46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ADA64B1-CAEC-4580-8B9B-A996B3335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0"/>
            <a:ext cx="6096000" cy="6857999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552" y="1008607"/>
            <a:ext cx="369057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52552" y="999462"/>
            <a:ext cx="183671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52552" y="595632"/>
            <a:ext cx="369057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52552" y="5251967"/>
            <a:ext cx="369057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52552" y="5242822"/>
            <a:ext cx="183671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652552" y="4838992"/>
            <a:ext cx="369057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2552" y="3839530"/>
            <a:ext cx="369057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652552" y="3830385"/>
            <a:ext cx="183671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652552" y="3426555"/>
            <a:ext cx="369057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52552" y="2421044"/>
            <a:ext cx="369057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652552" y="2411899"/>
            <a:ext cx="183671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652552" y="2008069"/>
            <a:ext cx="369057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01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371701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6925" y="100860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Maecenas.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6925" y="99946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16925" y="59563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16925" y="525196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16925" y="524282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16925" y="483899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916925" y="3839530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16925" y="3830385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6925" y="3426555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16925" y="2421044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916925" y="2411899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16925" y="2008069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025B5344-8CA8-4E53-A725-2C0681A881A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60648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446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00273" y="3838132"/>
            <a:ext cx="456590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0272" y="1122364"/>
            <a:ext cx="456552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6925" y="100860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Maecenas.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6925" y="99946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16925" y="59563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00272" y="2290353"/>
            <a:ext cx="456552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700272" y="3205768"/>
            <a:ext cx="2807842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16925" y="525196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16925" y="524282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16925" y="483899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916925" y="3839530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16925" y="3830385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6925" y="3426555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16925" y="2421044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916925" y="2411899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16925" y="2008069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025B5344-8CA8-4E53-A725-2C0681A881A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-1224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733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371701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6925" y="100860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Maecenas.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6925" y="99946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16925" y="59563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16925" y="525196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16925" y="524282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16925" y="483899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916925" y="3839530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16925" y="3830385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6925" y="3426555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16925" y="2421044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916925" y="2411899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16925" y="2008069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025B5344-8CA8-4E53-A725-2C0681A881A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60648" y="595632"/>
            <a:ext cx="3200400" cy="1256248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356BBF39-D500-4739-81EE-FEA20AF80F79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160648" y="2008069"/>
            <a:ext cx="3200400" cy="1256248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C28D6654-DA73-45ED-ACAF-6186977B884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160648" y="3420506"/>
            <a:ext cx="3200400" cy="1256248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57185EC8-0D9B-46D9-9302-C3371CD34989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5160648" y="4838992"/>
            <a:ext cx="3200400" cy="1256248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56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9E937FF-7ADE-4FA8-A31C-3257A1CFC8C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8200" y="2220452"/>
            <a:ext cx="2286000" cy="2286000"/>
          </a:xfrm>
          <a:prstGeom prst="ellipse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7493" y="1122364"/>
            <a:ext cx="3717015" cy="729516"/>
          </a:xfrm>
        </p:spPr>
        <p:txBody>
          <a:bodyPr wrap="square" anchor="b">
            <a:normAutofit/>
          </a:bodyPr>
          <a:lstStyle>
            <a:lvl1pPr algn="ctr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2D050245-6B82-4F44-B717-BF05298DBC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8200" y="4937693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39711DF-66FC-445E-A65E-B0A2D5813E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04908" y="492854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D8E815EA-AF5F-4CD5-9117-45A88FA97B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8200" y="4524718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6E5CE53-8E4F-4518-9CD4-66DDE7CC9974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067800" y="2220473"/>
            <a:ext cx="2286000" cy="2286000"/>
          </a:xfrm>
          <a:prstGeom prst="ellipse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C5E9B241-323E-4857-BB40-60EDB9D8A34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67800" y="4937714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FC21004-F1BA-411C-B633-DD7F3E7BCB6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734508" y="4928569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A506DE5E-B405-4C0D-81F4-D57383C8DAF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067800" y="4524739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8557AF07-16F7-4826-A25E-08107B48C859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6320748" y="2220451"/>
            <a:ext cx="2286000" cy="2286000"/>
          </a:xfrm>
          <a:prstGeom prst="ellipse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BC73F95E-2FFD-4BC5-B72F-A29F819772A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20748" y="4937692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321E58-5A55-40A1-9F40-1BFB8FABBCF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987456" y="4928547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24EE1CD7-D0D5-45FA-9876-8585CDB3A0B8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320748" y="4524717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A9EC1C78-40D3-4318-B354-FE08BF395305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529258" y="2220451"/>
            <a:ext cx="2286000" cy="2286000"/>
          </a:xfrm>
          <a:prstGeom prst="ellipse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E1796D29-9DC2-4662-AC88-59DE1040D69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29258" y="4937692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DDAA5224-EC35-499E-91B6-398AE5AF5F9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195966" y="4928547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61F1D055-E766-4D57-9A2E-87C50F00EB0F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529258" y="4524717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29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8E781A6-0A5C-4286-96C6-FF5AE109C70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60960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ADA64B1-CAEC-4580-8B9B-A996B3335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0304" y="292608"/>
            <a:ext cx="2901696" cy="62636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20575" y="1008607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20575" y="999462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620575" y="595632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620575" y="5251967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620575" y="5242822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620575" y="4838992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620575" y="3839530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620575" y="3830385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620575" y="3426555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20575" y="2421044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20575" y="2411899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620575" y="2008069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364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8E781A6-0A5C-4286-96C6-FF5AE109C70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36478" y="0"/>
            <a:ext cx="4555522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ADA64B1-CAEC-4580-8B9B-A996B3335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5154" y="292608"/>
            <a:ext cx="2901696" cy="62636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5425" y="1008607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5425" y="999462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35425" y="595632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35425" y="5251967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35425" y="5242822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35425" y="4838992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35425" y="3839530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35425" y="3830385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535425" y="3426555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535425" y="2421044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535425" y="2411899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535425" y="2008069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87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10390632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05044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0"/>
            <a:ext cx="3200400" cy="6857999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59380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9380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91600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9163" y="3263900"/>
            <a:ext cx="5273675" cy="29559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nisi. Ut </a:t>
            </a:r>
            <a:r>
              <a:rPr lang="en-US" dirty="0" err="1"/>
              <a:t>faucibus</a:t>
            </a:r>
            <a:r>
              <a:rPr lang="en-US" dirty="0"/>
              <a:t> pulvinar </a:t>
            </a:r>
            <a:r>
              <a:rPr lang="en-US" dirty="0" err="1"/>
              <a:t>elementum</a:t>
            </a:r>
            <a:r>
              <a:rPr lang="en-US" dirty="0"/>
              <a:t> integer. Diam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pharetra sit </a:t>
            </a:r>
            <a:r>
              <a:rPr lang="en-US" dirty="0" err="1"/>
              <a:t>amet</a:t>
            </a:r>
            <a:r>
              <a:rPr lang="en-US" dirty="0"/>
              <a:t>. Cursus sit </a:t>
            </a:r>
            <a:r>
              <a:rPr lang="en-US" dirty="0" err="1"/>
              <a:t>amet</a:t>
            </a:r>
            <a:r>
              <a:rPr lang="en-US" dirty="0"/>
              <a:t> dictum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diam.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3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1600" y="0"/>
            <a:ext cx="3200400" cy="6857999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542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2542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2325" y="3263900"/>
            <a:ext cx="5273675" cy="29559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nisi. Ut </a:t>
            </a:r>
            <a:r>
              <a:rPr lang="en-US" dirty="0" err="1"/>
              <a:t>faucibus</a:t>
            </a:r>
            <a:r>
              <a:rPr lang="en-US" dirty="0"/>
              <a:t> pulvinar </a:t>
            </a:r>
            <a:r>
              <a:rPr lang="en-US" dirty="0" err="1"/>
              <a:t>elementum</a:t>
            </a:r>
            <a:r>
              <a:rPr lang="en-US" dirty="0"/>
              <a:t> integer. Diam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pharetra sit </a:t>
            </a:r>
            <a:r>
              <a:rPr lang="en-US" dirty="0" err="1"/>
              <a:t>amet</a:t>
            </a:r>
            <a:r>
              <a:rPr lang="en-US" dirty="0"/>
              <a:t>. Cursus sit </a:t>
            </a:r>
            <a:r>
              <a:rPr lang="en-US" dirty="0" err="1"/>
              <a:t>amet</a:t>
            </a:r>
            <a:r>
              <a:rPr lang="en-US" dirty="0"/>
              <a:t> dictum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diam.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49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80342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80342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57200"/>
            <a:ext cx="4114800" cy="57626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0125" y="4032504"/>
            <a:ext cx="5273675" cy="21873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14499" y="5581651"/>
            <a:ext cx="2362201" cy="638174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B7D7EF52-3B14-4058-94BD-89FCFB1D4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74224" y="5650772"/>
            <a:ext cx="2230848" cy="493996"/>
          </a:xfrm>
          <a:noFill/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0125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7861EE8-0D5E-4603-B141-0865F262EF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4224" y="5650772"/>
            <a:ext cx="2230848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542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417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417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8781" y="457200"/>
            <a:ext cx="4114800" cy="57626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4032504"/>
            <a:ext cx="5273675" cy="21873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5080" y="5581651"/>
            <a:ext cx="2362201" cy="638174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B7D7EF52-3B14-4058-94BD-89FCFB1D4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74805" y="5650772"/>
            <a:ext cx="2230848" cy="493996"/>
          </a:xfrm>
          <a:noFill/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7861EE8-0D5E-4603-B141-0865F262EF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74805" y="5650772"/>
            <a:ext cx="2230848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950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417" y="1122364"/>
            <a:ext cx="5273239" cy="729516"/>
          </a:xfrm>
        </p:spPr>
        <p:txBody>
          <a:bodyPr wrap="square" anchor="b">
            <a:normAutofit/>
          </a:bodyPr>
          <a:lstStyle>
            <a:lvl1pPr algn="r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417" y="2290353"/>
            <a:ext cx="5273239" cy="729516"/>
          </a:xfrm>
        </p:spPr>
        <p:txBody>
          <a:bodyPr>
            <a:noAutofit/>
          </a:bodyPr>
          <a:lstStyle>
            <a:lvl1pPr marL="0" indent="0" algn="r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8780" y="0"/>
            <a:ext cx="4953219" cy="62198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4032504"/>
            <a:ext cx="5273675" cy="2187321"/>
          </a:xfrm>
        </p:spPr>
        <p:txBody>
          <a:bodyPr>
            <a:normAutofit/>
          </a:bodyPr>
          <a:lstStyle>
            <a:lvl1pPr marL="0" indent="0" algn="r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25656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3539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953219" cy="62198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83" y="4032504"/>
            <a:ext cx="5273675" cy="218732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83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l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370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9456" y="218821"/>
            <a:ext cx="11713464" cy="3677157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2949" y="4761406"/>
            <a:ext cx="3220411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5525" y="4032504"/>
            <a:ext cx="6813934" cy="2187321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3137298" y="5121592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l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223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947663-39C0-4F8B-B2D8-028CCF58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437CD-EEEB-4CB8-8F77-1F286CB6F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BD10F-11DE-491B-B83A-957F4A4A6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22872" y="6356350"/>
            <a:ext cx="333265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21AC9-EC90-4EBA-A321-FDFA94CF0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38467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8586DD-506C-47BB-B506-8E763A328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0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group of people standing in the street&#10;&#10;Description automatically generated">
            <a:extLst>
              <a:ext uri="{FF2B5EF4-FFF2-40B4-BE49-F238E27FC236}">
                <a16:creationId xmlns:a16="http://schemas.microsoft.com/office/drawing/2014/main" id="{153AB921-1122-4835-9DCE-34BE93DC2F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F4B91-18DD-4D5B-972A-68AE84E7AA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81750" y="822325"/>
            <a:ext cx="5187273" cy="5203825"/>
          </a:xfrm>
          <a:solidFill>
            <a:srgbClr val="F8C0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0455B-9262-4DBE-AF90-CE99D53F08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91F33C-D592-4175-8E90-E26E391B5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9995" y="1122363"/>
            <a:ext cx="4604951" cy="3403869"/>
          </a:xfrm>
        </p:spPr>
        <p:txBody>
          <a:bodyPr>
            <a:normAutofit/>
          </a:bodyPr>
          <a:lstStyle/>
          <a:p>
            <a:r>
              <a:rPr lang="en-US" dirty="0"/>
              <a:t>Cabinet trouble</a:t>
            </a:r>
            <a:br>
              <a:rPr lang="en-US" dirty="0"/>
            </a:br>
            <a:r>
              <a:rPr lang="en-US" dirty="0"/>
              <a:t>shooting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8F0DFB-38B2-42EB-A8B3-CC8DE18867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9802" y="4789090"/>
            <a:ext cx="4605337" cy="265241"/>
          </a:xfrm>
        </p:spPr>
        <p:txBody>
          <a:bodyPr/>
          <a:lstStyle/>
          <a:p>
            <a:r>
              <a:rPr lang="en-US" dirty="0"/>
              <a:t>Eric Itzel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4A5129-7E9A-4ED1-A1D6-592CA3F67F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49802" y="5068823"/>
            <a:ext cx="4605337" cy="265241"/>
          </a:xfrm>
        </p:spPr>
        <p:txBody>
          <a:bodyPr/>
          <a:lstStyle/>
          <a:p>
            <a:r>
              <a:rPr lang="en-US" sz="1400" dirty="0"/>
              <a:t>Jeff Pearson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C3ED6F-9126-4718-90F4-476679E6F6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49802" y="5348556"/>
            <a:ext cx="4605337" cy="265241"/>
          </a:xfrm>
        </p:spPr>
        <p:txBody>
          <a:bodyPr/>
          <a:lstStyle/>
          <a:p>
            <a:r>
              <a:rPr lang="en-US" dirty="0"/>
              <a:t>Mccain, Inc.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E484D5-B2B2-4E5C-9D73-23993B0CA7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09279" y="4653089"/>
            <a:ext cx="2286000" cy="9144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55E952A-2E3F-4CE9-BA0C-DAEB0732F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11E1C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2019 McCain, Inc. All Rights Reserved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11E1C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848C984-89BC-43FC-8BC2-0D335200A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586DD-506C-47BB-B506-8E763A32832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211E1C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211E1C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82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70D43-7600-435A-BD64-CA3EBDA6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A2B78-047F-4273-8E1D-E44527C0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668C55-2FAD-4005-B13E-C63CB6C6E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950" y="4761405"/>
            <a:ext cx="2097598" cy="1458419"/>
          </a:xfrm>
        </p:spPr>
        <p:txBody>
          <a:bodyPr>
            <a:normAutofit/>
          </a:bodyPr>
          <a:lstStyle/>
          <a:p>
            <a:r>
              <a:rPr lang="en-US" dirty="0"/>
              <a:t>Circuit breaker guide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941999-D2F7-4C39-A14F-E5DFB71CB5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87284" y="4894591"/>
            <a:ext cx="8182175" cy="1325234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The above outlines what each cabinet circuit breaker controls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Manual control enable (</a:t>
            </a:r>
            <a:r>
              <a:rPr lang="en-US" sz="1600" dirty="0" err="1"/>
              <a:t>mce</a:t>
            </a:r>
            <a:r>
              <a:rPr lang="en-US" sz="1600" dirty="0"/>
              <a:t>) switch places call into the cu and activates stop time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Advance switch advances the cu when MCE is 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02C9C6-306D-4E58-8F63-E12F77CA34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16200000">
            <a:off x="1835272" y="5121592"/>
            <a:ext cx="2286000" cy="9144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011DCD5-67CB-4438-8D57-F99FD9657C22}"/>
              </a:ext>
            </a:extLst>
          </p:cNvPr>
          <p:cNvGraphicFramePr>
            <a:graphicFrameLocks noGrp="1"/>
          </p:cNvGraphicFramePr>
          <p:nvPr/>
        </p:nvGraphicFramePr>
        <p:xfrm>
          <a:off x="641222" y="300244"/>
          <a:ext cx="10909556" cy="4241504"/>
        </p:xfrm>
        <a:graphic>
          <a:graphicData uri="http://schemas.openxmlformats.org/drawingml/2006/table">
            <a:tbl>
              <a:tblPr/>
              <a:tblGrid>
                <a:gridCol w="6888198">
                  <a:extLst>
                    <a:ext uri="{9D8B030D-6E8A-4147-A177-3AD203B41FA5}">
                      <a16:colId xmlns:a16="http://schemas.microsoft.com/office/drawing/2014/main" val="1217595279"/>
                    </a:ext>
                  </a:extLst>
                </a:gridCol>
                <a:gridCol w="4021358">
                  <a:extLst>
                    <a:ext uri="{9D8B030D-6E8A-4147-A177-3AD203B41FA5}">
                      <a16:colId xmlns:a16="http://schemas.microsoft.com/office/drawing/2014/main" val="2886965216"/>
                    </a:ext>
                  </a:extLst>
                </a:gridCol>
              </a:tblGrid>
              <a:tr h="49813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5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Circuit Breaker</a:t>
                      </a:r>
                      <a:r>
                        <a:rPr lang="en-US" sz="25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Controlled Part</a:t>
                      </a:r>
                      <a:r>
                        <a:rPr lang="en-US" sz="25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272002"/>
                  </a:ext>
                </a:extLst>
              </a:tr>
              <a:tr h="41510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Service Assembly (SA) MAIN Circuit Breaker (CB)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Entire ATC cabinet 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813301"/>
                  </a:ext>
                </a:extLst>
              </a:tr>
              <a:tr h="41510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SA CLEAN POWER CB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Clean power bus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245350"/>
                  </a:ext>
                </a:extLst>
              </a:tr>
              <a:tr h="41510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SA RAW PWR/GFCI/FAN/LIGHTS CB controls 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Outlets, GFCI, fan(s) and light(s)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086091"/>
                  </a:ext>
                </a:extLst>
              </a:tr>
              <a:tr h="415108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SA HDFU CB</a:t>
                      </a:r>
                      <a:r>
                        <a:rPr lang="it-IT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it-IT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it-IT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SA HDSP-FU</a:t>
                      </a:r>
                      <a:r>
                        <a:rPr lang="it-IT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it-IT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476645"/>
                  </a:ext>
                </a:extLst>
              </a:tr>
              <a:tr h="41510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SA OUTPUT ASSEMBLY (OA) CB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Output Assembly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099103"/>
                  </a:ext>
                </a:extLst>
              </a:tr>
              <a:tr h="41510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OA CB1 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HDSP 1 &amp; 2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358728"/>
                  </a:ext>
                </a:extLst>
              </a:tr>
              <a:tr h="41510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OA CB2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HDSP 3 &amp; 4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362696"/>
                  </a:ext>
                </a:extLst>
              </a:tr>
              <a:tr h="41510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OA CB3 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HDSP 5 &amp; 6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694594"/>
                  </a:ext>
                </a:extLst>
              </a:tr>
              <a:tr h="41510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OA CB4</a:t>
                      </a:r>
                      <a:r>
                        <a:rPr lang="en-US" sz="19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9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HDSP 7 &amp; 8</a:t>
                      </a:r>
                      <a:r>
                        <a:rPr lang="en-US" sz="19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500" b="0" i="0" dirty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24532" marR="124532" marT="62266" marB="62266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192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585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70D43-7600-435A-BD64-CA3EBDA6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A2B78-047F-4273-8E1D-E44527C0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668C55-2FAD-4005-B13E-C63CB6C6E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950" y="4761405"/>
            <a:ext cx="2384334" cy="1458419"/>
          </a:xfrm>
        </p:spPr>
        <p:txBody>
          <a:bodyPr>
            <a:normAutofit/>
          </a:bodyPr>
          <a:lstStyle/>
          <a:p>
            <a:r>
              <a:rPr lang="en-US" dirty="0"/>
              <a:t>Result of removing </a:t>
            </a:r>
            <a:r>
              <a:rPr lang="en-US" dirty="0" err="1"/>
              <a:t>componenets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941999-D2F7-4C39-A14F-E5DFB71CB5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4850" y="4894591"/>
            <a:ext cx="7784609" cy="1325234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The above outlines what will happen if components </a:t>
            </a:r>
            <a:r>
              <a:rPr lang="en-US" sz="1600"/>
              <a:t>are removed</a:t>
            </a:r>
            <a:endParaRPr lang="en-US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02C9C6-306D-4E58-8F63-E12F77CA34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16200000">
            <a:off x="2048856" y="5208778"/>
            <a:ext cx="2286000" cy="914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29E6B65-5175-4D6A-85E6-E6FC436518AC}"/>
              </a:ext>
            </a:extLst>
          </p:cNvPr>
          <p:cNvGraphicFramePr>
            <a:graphicFrameLocks noGrp="1"/>
          </p:cNvGraphicFramePr>
          <p:nvPr/>
        </p:nvGraphicFramePr>
        <p:xfrm>
          <a:off x="802950" y="264604"/>
          <a:ext cx="10365491" cy="4409615"/>
        </p:xfrm>
        <a:graphic>
          <a:graphicData uri="http://schemas.openxmlformats.org/drawingml/2006/table">
            <a:tbl>
              <a:tblPr/>
              <a:tblGrid>
                <a:gridCol w="4080276">
                  <a:extLst>
                    <a:ext uri="{9D8B030D-6E8A-4147-A177-3AD203B41FA5}">
                      <a16:colId xmlns:a16="http://schemas.microsoft.com/office/drawing/2014/main" val="571080919"/>
                    </a:ext>
                  </a:extLst>
                </a:gridCol>
                <a:gridCol w="1738947">
                  <a:extLst>
                    <a:ext uri="{9D8B030D-6E8A-4147-A177-3AD203B41FA5}">
                      <a16:colId xmlns:a16="http://schemas.microsoft.com/office/drawing/2014/main" val="3333243700"/>
                    </a:ext>
                  </a:extLst>
                </a:gridCol>
                <a:gridCol w="2534544">
                  <a:extLst>
                    <a:ext uri="{9D8B030D-6E8A-4147-A177-3AD203B41FA5}">
                      <a16:colId xmlns:a16="http://schemas.microsoft.com/office/drawing/2014/main" val="3312175225"/>
                    </a:ext>
                  </a:extLst>
                </a:gridCol>
                <a:gridCol w="2011724">
                  <a:extLst>
                    <a:ext uri="{9D8B030D-6E8A-4147-A177-3AD203B41FA5}">
                      <a16:colId xmlns:a16="http://schemas.microsoft.com/office/drawing/2014/main" val="4136020322"/>
                    </a:ext>
                  </a:extLst>
                </a:gridCol>
              </a:tblGrid>
              <a:tr h="43181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Scenario</a:t>
                      </a:r>
                      <a:r>
                        <a:rPr lang="en-US" sz="21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CMU</a:t>
                      </a:r>
                      <a:r>
                        <a:rPr lang="en-US" sz="21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ADU-2220</a:t>
                      </a:r>
                      <a:r>
                        <a:rPr lang="en-US" sz="21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Signals</a:t>
                      </a:r>
                      <a:r>
                        <a:rPr lang="en-US" sz="21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72254"/>
                  </a:ext>
                </a:extLst>
              </a:tr>
              <a:tr h="36161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RemovingDatakeywith front door open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Diagnostic Blink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No Fault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Auto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899590"/>
                  </a:ext>
                </a:extLst>
              </a:tr>
              <a:tr h="36161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RemovingDatakeywith front door closed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Diagnostic ON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Datakeynot present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Flash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644655"/>
                  </a:ext>
                </a:extLst>
              </a:tr>
              <a:tr h="36161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Removing Output assembly (OA) SIU 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CU/Local Flash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CU Non-latched flash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Flash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2038"/>
                  </a:ext>
                </a:extLst>
              </a:tr>
              <a:tr h="361618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Removinga HDSP-FU from OA</a:t>
                      </a:r>
                      <a:r>
                        <a:rPr lang="it-IT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it-IT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SB#3Error</a:t>
                      </a:r>
                      <a:r>
                        <a:rPr lang="it-IT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it-IT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Serial Bus 3 Fail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Flash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252912"/>
                  </a:ext>
                </a:extLst>
              </a:tr>
              <a:tr h="36161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Removing a HDSP-FU from SA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No Fault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Flasher Alarm Active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Auto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70121"/>
                  </a:ext>
                </a:extLst>
              </a:tr>
              <a:tr h="36161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Removing SA HDSP-FU Fuse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No Fault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Flasher Alarm Active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Auto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442868"/>
                  </a:ext>
                </a:extLst>
              </a:tr>
              <a:tr h="36161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Removing Flash Program Block 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Lack of Signal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Lack of Signal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Flash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641881"/>
                  </a:ext>
                </a:extLst>
              </a:tr>
              <a:tr h="36161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Removing HDFTR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Lack of Signal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Lack of Signal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Flash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366140"/>
                  </a:ext>
                </a:extLst>
              </a:tr>
              <a:tr h="36161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Removing CMU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  <a:r>
                        <a:rPr lang="en-US" sz="16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 dirty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No SB# COMM from CMU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Flash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092820"/>
                  </a:ext>
                </a:extLst>
              </a:tr>
              <a:tr h="36161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Removing SA SHA-1250 Suppressor</a:t>
                      </a:r>
                      <a:r>
                        <a:rPr lang="en-US" sz="16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 dirty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CU/Local Flash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OFF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Flash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3873"/>
                  </a:ext>
                </a:extLst>
              </a:tr>
              <a:tr h="36161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Removing CU SB1/SB2 cable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SB#1 Fail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Serial Bus 1 Error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Flash</a:t>
                      </a:r>
                      <a:r>
                        <a:rPr lang="en-US" sz="16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100" b="0" i="0" dirty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09111" marR="109111" marT="54555" marB="54555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693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5033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4895E5-F48C-435E-AE76-4F9B543F3F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A7257-2BD2-488F-9200-B0AA8EC3B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3DBEA-B7FF-44AA-87F0-BFDCC77C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B6B874-5CE2-4BC0-B47E-761B3E9D1B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E1FC2A1-B0AF-4BD8-86F3-64EB97EA8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542" y="1828374"/>
            <a:ext cx="5273239" cy="729516"/>
          </a:xfrm>
        </p:spPr>
        <p:txBody>
          <a:bodyPr/>
          <a:lstStyle/>
          <a:p>
            <a:r>
              <a:rPr lang="en-US" sz="2000" dirty="0"/>
              <a:t>WHAT’S UP FOR DISCUSSION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90748A-D648-4EA9-9A8C-CCB3CCDFB4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325" y="2177936"/>
            <a:ext cx="5273675" cy="404189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RECAP – KEY ASSEMBLIES AND </a:t>
            </a:r>
            <a:r>
              <a:rPr lang="en-US" sz="1600" dirty="0" err="1"/>
              <a:t>COMponents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/>
              <a:t>Atcc</a:t>
            </a:r>
            <a:r>
              <a:rPr lang="en-US" sz="1600" dirty="0"/>
              <a:t> product and news updates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Troubleshooting </a:t>
            </a:r>
            <a:r>
              <a:rPr lang="en-US" sz="1600" dirty="0" err="1"/>
              <a:t>atcc</a:t>
            </a:r>
            <a:r>
              <a:rPr lang="en-US" sz="1600" dirty="0"/>
              <a:t> components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Troubleshooting </a:t>
            </a:r>
            <a:r>
              <a:rPr lang="en-US" sz="1600" dirty="0" err="1"/>
              <a:t>atcc</a:t>
            </a:r>
            <a:r>
              <a:rPr lang="en-US" sz="1600" dirty="0"/>
              <a:t> from within omni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Troubleshooting </a:t>
            </a:r>
            <a:r>
              <a:rPr lang="en-US" sz="1600" dirty="0" err="1"/>
              <a:t>edi</a:t>
            </a:r>
            <a:r>
              <a:rPr lang="en-US" sz="1600" dirty="0"/>
              <a:t> components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Other cases and scenarios</a:t>
            </a:r>
          </a:p>
        </p:txBody>
      </p:sp>
    </p:spTree>
    <p:extLst>
      <p:ext uri="{BB962C8B-B14F-4D97-AF65-F5344CB8AC3E}">
        <p14:creationId xmlns:p14="http://schemas.microsoft.com/office/powerpoint/2010/main" val="1348470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AD4D9B-1C65-4EA7-9F99-61CB0B92A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McCain, Inc.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1FB491-7F56-43FB-BEF1-49D7EC135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DA7A90-A0A6-4A56-A4D0-51EC7A751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36169"/>
            <a:ext cx="10390632" cy="729516"/>
          </a:xfrm>
        </p:spPr>
        <p:txBody>
          <a:bodyPr>
            <a:normAutofit/>
          </a:bodyPr>
          <a:lstStyle/>
          <a:p>
            <a:r>
              <a:rPr lang="en-US" dirty="0"/>
              <a:t>Key assemblies </a:t>
            </a:r>
            <a:r>
              <a:rPr lang="en-US" dirty="0">
                <a:solidFill>
                  <a:srgbClr val="FFCD41"/>
                </a:solidFill>
              </a:rPr>
              <a:t>&amp; components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5D8D35-C987-44AD-8149-457D779C840C}"/>
              </a:ext>
            </a:extLst>
          </p:cNvPr>
          <p:cNvGrpSpPr/>
          <p:nvPr/>
        </p:nvGrpSpPr>
        <p:grpSpPr>
          <a:xfrm>
            <a:off x="1374914" y="1071317"/>
            <a:ext cx="9978886" cy="5611062"/>
            <a:chOff x="-937238" y="371385"/>
            <a:chExt cx="10910055" cy="61346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EEF3DA-2B5F-400F-9D14-7B947CE88ED3}"/>
                </a:ext>
              </a:extLst>
            </p:cNvPr>
            <p:cNvSpPr txBox="1"/>
            <p:nvPr/>
          </p:nvSpPr>
          <p:spPr>
            <a:xfrm>
              <a:off x="303999" y="5267234"/>
              <a:ext cx="1487413" cy="572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Service assembly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64E4DD-FB8D-4959-9353-96C5B27F301D}"/>
                </a:ext>
              </a:extLst>
            </p:cNvPr>
            <p:cNvSpPr txBox="1"/>
            <p:nvPr/>
          </p:nvSpPr>
          <p:spPr>
            <a:xfrm>
              <a:off x="7062231" y="5267234"/>
              <a:ext cx="1487413" cy="572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Service assembly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53A828-EDC8-4D9E-A1CF-1A7F902291A1}"/>
                </a:ext>
              </a:extLst>
            </p:cNvPr>
            <p:cNvGrpSpPr/>
            <p:nvPr/>
          </p:nvGrpSpPr>
          <p:grpSpPr>
            <a:xfrm>
              <a:off x="-937238" y="371385"/>
              <a:ext cx="10910055" cy="6134652"/>
              <a:chOff x="-937238" y="371385"/>
              <a:chExt cx="10910055" cy="613465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6C37589-734B-4645-AB76-F674C1730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6286" y="371385"/>
                <a:ext cx="4895417" cy="6134652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27D82E2-F8D1-43F8-BC2C-D284CEA1D4C0}"/>
                  </a:ext>
                </a:extLst>
              </p:cNvPr>
              <p:cNvGrpSpPr/>
              <p:nvPr/>
            </p:nvGrpSpPr>
            <p:grpSpPr>
              <a:xfrm>
                <a:off x="-937238" y="453455"/>
                <a:ext cx="10910055" cy="2491551"/>
                <a:chOff x="-937238" y="453455"/>
                <a:chExt cx="10910055" cy="2491551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2328B37-1FED-40F5-A469-736B7E69852D}"/>
                    </a:ext>
                  </a:extLst>
                </p:cNvPr>
                <p:cNvSpPr txBox="1"/>
                <p:nvPr/>
              </p:nvSpPr>
              <p:spPr>
                <a:xfrm>
                  <a:off x="466817" y="453455"/>
                  <a:ext cx="1324595" cy="5047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ADU </a:t>
                  </a:r>
                </a:p>
                <a:p>
                  <a:pPr algn="r"/>
                  <a:r>
                    <a:rPr lang="en-US"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Aux display unit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035544E-C63D-499F-99BF-3B241B558DEF}"/>
                    </a:ext>
                  </a:extLst>
                </p:cNvPr>
                <p:cNvSpPr txBox="1"/>
                <p:nvPr/>
              </p:nvSpPr>
              <p:spPr>
                <a:xfrm>
                  <a:off x="466817" y="960674"/>
                  <a:ext cx="1324595" cy="5383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ATC-CU</a:t>
                  </a:r>
                  <a:r>
                    <a:rPr lang="en-US" sz="16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</a:t>
                  </a:r>
                </a:p>
                <a:p>
                  <a:pPr algn="r"/>
                  <a:r>
                    <a:rPr lang="en-US"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2070 ATC controller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99F6483-893B-45EE-9BD0-15029727DF48}"/>
                    </a:ext>
                  </a:extLst>
                </p:cNvPr>
                <p:cNvSpPr txBox="1"/>
                <p:nvPr/>
              </p:nvSpPr>
              <p:spPr>
                <a:xfrm>
                  <a:off x="466817" y="1439012"/>
                  <a:ext cx="1324595" cy="3364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Drawer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9D874CC-FA67-4ABA-B580-B7597D2BB8CB}"/>
                    </a:ext>
                  </a:extLst>
                </p:cNvPr>
                <p:cNvSpPr txBox="1"/>
                <p:nvPr/>
              </p:nvSpPr>
              <p:spPr>
                <a:xfrm>
                  <a:off x="-937238" y="1805974"/>
                  <a:ext cx="2728651" cy="5047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Input assembly </a:t>
                  </a:r>
                </a:p>
                <a:p>
                  <a:pPr algn="r"/>
                  <a:r>
                    <a:rPr lang="en-US"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24-channel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A05711E-D662-4011-AD3D-1204CCFA10DD}"/>
                    </a:ext>
                  </a:extLst>
                </p:cNvPr>
                <p:cNvSpPr txBox="1"/>
                <p:nvPr/>
              </p:nvSpPr>
              <p:spPr>
                <a:xfrm>
                  <a:off x="-480841" y="2372962"/>
                  <a:ext cx="2230214" cy="5047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Output assembly</a:t>
                  </a:r>
                </a:p>
                <a:p>
                  <a:pPr algn="r"/>
                  <a:r>
                    <a:rPr lang="en-US"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16-channel</a:t>
                  </a:r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1DDF839-71AC-4EC4-983C-E3A81F9132B1}"/>
                    </a:ext>
                  </a:extLst>
                </p:cNvPr>
                <p:cNvCxnSpPr/>
                <p:nvPr/>
              </p:nvCxnSpPr>
              <p:spPr>
                <a:xfrm flipH="1" flipV="1">
                  <a:off x="1791412" y="613317"/>
                  <a:ext cx="384048" cy="1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F777CE92-CAB1-46E3-8C3F-22B00FC6DC3D}"/>
                    </a:ext>
                  </a:extLst>
                </p:cNvPr>
                <p:cNvCxnSpPr/>
                <p:nvPr/>
              </p:nvCxnSpPr>
              <p:spPr>
                <a:xfrm flipH="1">
                  <a:off x="1791412" y="1137602"/>
                  <a:ext cx="384048" cy="0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54AAA75C-0180-44E5-87D2-FFE877C7070B}"/>
                    </a:ext>
                  </a:extLst>
                </p:cNvPr>
                <p:cNvCxnSpPr/>
                <p:nvPr/>
              </p:nvCxnSpPr>
              <p:spPr>
                <a:xfrm flipH="1">
                  <a:off x="1791412" y="1599978"/>
                  <a:ext cx="384048" cy="0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7FEFE77-B997-40C4-840B-633F55915643}"/>
                    </a:ext>
                  </a:extLst>
                </p:cNvPr>
                <p:cNvCxnSpPr/>
                <p:nvPr/>
              </p:nvCxnSpPr>
              <p:spPr>
                <a:xfrm flipH="1">
                  <a:off x="1791412" y="1948091"/>
                  <a:ext cx="384048" cy="0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096C996B-A149-4084-A085-A4B81DA83239}"/>
                    </a:ext>
                  </a:extLst>
                </p:cNvPr>
                <p:cNvCxnSpPr/>
                <p:nvPr/>
              </p:nvCxnSpPr>
              <p:spPr>
                <a:xfrm flipH="1">
                  <a:off x="1791412" y="2533874"/>
                  <a:ext cx="384048" cy="0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D6E9A912-FA38-40A4-906F-FEEB40F6EE16}"/>
                    </a:ext>
                  </a:extLst>
                </p:cNvPr>
                <p:cNvCxnSpPr/>
                <p:nvPr/>
              </p:nvCxnSpPr>
              <p:spPr>
                <a:xfrm flipH="1" flipV="1">
                  <a:off x="6721727" y="678526"/>
                  <a:ext cx="384048" cy="2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1704908-63A0-4CB6-9090-A7935CE8479B}"/>
                    </a:ext>
                  </a:extLst>
                </p:cNvPr>
                <p:cNvSpPr txBox="1"/>
                <p:nvPr/>
              </p:nvSpPr>
              <p:spPr>
                <a:xfrm>
                  <a:off x="7062230" y="518664"/>
                  <a:ext cx="2606323" cy="3364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Cabinet power supply</a:t>
                  </a:r>
                  <a:r>
                    <a:rPr lang="en-US" sz="1400" baseline="30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*</a:t>
                  </a:r>
                  <a:r>
                    <a:rPr lang="en-US" sz="14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</a:t>
                  </a:r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EDBD4FC-13C4-426D-BDFF-E3CD7494A506}"/>
                    </a:ext>
                  </a:extLst>
                </p:cNvPr>
                <p:cNvCxnSpPr/>
                <p:nvPr/>
              </p:nvCxnSpPr>
              <p:spPr>
                <a:xfrm flipH="1">
                  <a:off x="6721727" y="1070623"/>
                  <a:ext cx="384048" cy="0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624E2CB-3CE6-4CA6-86C3-58602D024D0F}"/>
                    </a:ext>
                  </a:extLst>
                </p:cNvPr>
                <p:cNvSpPr txBox="1"/>
                <p:nvPr/>
              </p:nvSpPr>
              <p:spPr>
                <a:xfrm>
                  <a:off x="7062231" y="893695"/>
                  <a:ext cx="1954717" cy="5047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Power bus assembly</a:t>
                  </a:r>
                  <a:r>
                    <a:rPr lang="en-US" sz="1600" baseline="30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*</a:t>
                  </a:r>
                </a:p>
                <a:p>
                  <a:r>
                    <a:rPr lang="en-US"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SB1/SB2</a:t>
                  </a: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5FBC1439-B9AC-42B3-87D4-9C891E3A6EA1}"/>
                    </a:ext>
                  </a:extLst>
                </p:cNvPr>
                <p:cNvCxnSpPr/>
                <p:nvPr/>
              </p:nvCxnSpPr>
              <p:spPr>
                <a:xfrm flipH="1">
                  <a:off x="6721727" y="1451579"/>
                  <a:ext cx="385542" cy="0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1DD1781-D0AC-4231-9587-F097D9251BCA}"/>
                    </a:ext>
                  </a:extLst>
                </p:cNvPr>
                <p:cNvSpPr txBox="1"/>
                <p:nvPr/>
              </p:nvSpPr>
              <p:spPr>
                <a:xfrm>
                  <a:off x="7062229" y="1290613"/>
                  <a:ext cx="1784175" cy="572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AC clean power bus</a:t>
                  </a:r>
                  <a:r>
                    <a:rPr lang="en-US" sz="1400" baseline="30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*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5233C4A-B43D-4178-98FA-99143BA968B1}"/>
                    </a:ext>
                  </a:extLst>
                </p:cNvPr>
                <p:cNvSpPr txBox="1"/>
                <p:nvPr/>
              </p:nvSpPr>
              <p:spPr>
                <a:xfrm>
                  <a:off x="7062232" y="2372962"/>
                  <a:ext cx="2910585" cy="572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Field output termination assembly</a:t>
                  </a: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5DAE9130-749E-491C-A8DB-BACE4999EB01}"/>
                    </a:ext>
                  </a:extLst>
                </p:cNvPr>
                <p:cNvCxnSpPr/>
                <p:nvPr/>
              </p:nvCxnSpPr>
              <p:spPr>
                <a:xfrm flipH="1">
                  <a:off x="6773224" y="2533874"/>
                  <a:ext cx="334045" cy="0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C94B8D8-7910-42ED-B18A-8B112118A400}"/>
                  </a:ext>
                </a:extLst>
              </p:cNvPr>
              <p:cNvGrpSpPr/>
              <p:nvPr/>
            </p:nvGrpSpPr>
            <p:grpSpPr>
              <a:xfrm>
                <a:off x="1310765" y="2932482"/>
                <a:ext cx="1199536" cy="975853"/>
                <a:chOff x="4976960" y="1022819"/>
                <a:chExt cx="1199536" cy="975853"/>
              </a:xfrm>
              <a:effectLst>
                <a:outerShdw blurRad="63500" sx="102000" sy="102000" algn="ctr" rotWithShape="0">
                  <a:prstClr val="black">
                    <a:alpha val="10000"/>
                  </a:prstClr>
                </a:outerShdw>
              </a:effectLst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1D0A6EC6-88F3-4A06-B8F0-19E38782976B}"/>
                    </a:ext>
                  </a:extLst>
                </p:cNvPr>
                <p:cNvSpPr/>
                <p:nvPr/>
              </p:nvSpPr>
              <p:spPr>
                <a:xfrm>
                  <a:off x="5088802" y="1022819"/>
                  <a:ext cx="975853" cy="97585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C40243-CC35-4EC4-BAD4-55819A36D877}"/>
                    </a:ext>
                  </a:extLst>
                </p:cNvPr>
                <p:cNvSpPr txBox="1"/>
                <p:nvPr/>
              </p:nvSpPr>
              <p:spPr>
                <a:xfrm>
                  <a:off x="4976960" y="1321111"/>
                  <a:ext cx="1199536" cy="4037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/>
                    <a:t>Front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E2C0997-93C5-4202-A373-78A6663A2A69}"/>
                  </a:ext>
                </a:extLst>
              </p:cNvPr>
              <p:cNvGrpSpPr/>
              <p:nvPr/>
            </p:nvGrpSpPr>
            <p:grpSpPr>
              <a:xfrm>
                <a:off x="6609441" y="4241936"/>
                <a:ext cx="1199536" cy="975853"/>
                <a:chOff x="4976960" y="1022819"/>
                <a:chExt cx="1199536" cy="975853"/>
              </a:xfrm>
              <a:effectLst>
                <a:outerShdw blurRad="63500" sx="102000" sy="102000" algn="ctr" rotWithShape="0">
                  <a:prstClr val="black">
                    <a:alpha val="10000"/>
                  </a:prstClr>
                </a:outerShdw>
              </a:effectLst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B54FE872-CA26-4F03-A30C-B4C8C9992BB0}"/>
                    </a:ext>
                  </a:extLst>
                </p:cNvPr>
                <p:cNvSpPr/>
                <p:nvPr/>
              </p:nvSpPr>
              <p:spPr>
                <a:xfrm>
                  <a:off x="5088802" y="1022819"/>
                  <a:ext cx="975853" cy="97585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F7623B3-B281-4D1F-AF64-86BBC0C777E6}"/>
                    </a:ext>
                  </a:extLst>
                </p:cNvPr>
                <p:cNvSpPr txBox="1"/>
                <p:nvPr/>
              </p:nvSpPr>
              <p:spPr>
                <a:xfrm>
                  <a:off x="4976960" y="1326079"/>
                  <a:ext cx="1199536" cy="4037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/>
                    <a:t>Back</a:t>
                  </a:r>
                </a:p>
              </p:txBody>
            </p:sp>
          </p:grp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CC89CD8-EE47-4525-ADCD-1FF95E139840}"/>
                </a:ext>
              </a:extLst>
            </p:cNvPr>
            <p:cNvCxnSpPr/>
            <p:nvPr/>
          </p:nvCxnSpPr>
          <p:spPr>
            <a:xfrm flipH="1">
              <a:off x="1791412" y="5420451"/>
              <a:ext cx="384048" cy="672"/>
            </a:xfrm>
            <a:prstGeom prst="line">
              <a:avLst/>
            </a:prstGeom>
            <a:ln>
              <a:solidFill>
                <a:schemeClr val="accent4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2369748-F2C2-483F-B61E-A84E7FC4F880}"/>
                </a:ext>
              </a:extLst>
            </p:cNvPr>
            <p:cNvCxnSpPr/>
            <p:nvPr/>
          </p:nvCxnSpPr>
          <p:spPr>
            <a:xfrm flipH="1">
              <a:off x="6721727" y="5420451"/>
              <a:ext cx="384048" cy="672"/>
            </a:xfrm>
            <a:prstGeom prst="line">
              <a:avLst/>
            </a:prstGeom>
            <a:ln>
              <a:solidFill>
                <a:schemeClr val="accent4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7432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A352E3-87CE-493E-B961-2EFB7C255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McCain, Inc.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2A79B0-F67C-4E82-B043-5A123B2A7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F174C3-52E7-4C93-AFDA-7DE22D0D9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24317"/>
            <a:ext cx="10390632" cy="729516"/>
          </a:xfrm>
        </p:spPr>
        <p:txBody>
          <a:bodyPr/>
          <a:lstStyle/>
          <a:p>
            <a:r>
              <a:rPr lang="en-US" dirty="0" err="1"/>
              <a:t>Atc</a:t>
            </a:r>
            <a:r>
              <a:rPr lang="en-US" dirty="0"/>
              <a:t> cabinet </a:t>
            </a:r>
            <a:r>
              <a:rPr lang="en-US" dirty="0">
                <a:solidFill>
                  <a:srgbClr val="FFCD41"/>
                </a:solidFill>
              </a:rPr>
              <a:t>serial bus system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66FB4B-2EEC-4871-A3CA-7F2319EF6678}"/>
              </a:ext>
            </a:extLst>
          </p:cNvPr>
          <p:cNvCxnSpPr/>
          <p:nvPr/>
        </p:nvCxnSpPr>
        <p:spPr>
          <a:xfrm>
            <a:off x="5543550" y="2843726"/>
            <a:ext cx="228600" cy="0"/>
          </a:xfrm>
          <a:prstGeom prst="line">
            <a:avLst/>
          </a:prstGeom>
          <a:ln w="285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7DE5D1-F9F0-4E21-8914-2DBDFD7796FD}"/>
              </a:ext>
            </a:extLst>
          </p:cNvPr>
          <p:cNvCxnSpPr/>
          <p:nvPr/>
        </p:nvCxnSpPr>
        <p:spPr>
          <a:xfrm>
            <a:off x="5086351" y="3367601"/>
            <a:ext cx="715963" cy="0"/>
          </a:xfrm>
          <a:prstGeom prst="line">
            <a:avLst/>
          </a:prstGeom>
          <a:ln w="285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44E658B-C416-465E-A31F-417575993424}"/>
              </a:ext>
            </a:extLst>
          </p:cNvPr>
          <p:cNvSpPr/>
          <p:nvPr/>
        </p:nvSpPr>
        <p:spPr>
          <a:xfrm>
            <a:off x="3028950" y="2565914"/>
            <a:ext cx="2514600" cy="53975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 Assembly #1-5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F8D72C5-D1E8-49D3-8469-E65C3C8F0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150" y="2937389"/>
            <a:ext cx="27432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 dirty="0"/>
              <a:t>Serial Bus 1 &amp; 2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9DCA4FD7-9B66-46CC-964D-52A89E2EE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150" y="3567626"/>
            <a:ext cx="2743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 dirty="0"/>
              <a:t>Serial Bus 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BA380D-46FA-46E9-A825-5A9880FD54BA}"/>
              </a:ext>
            </a:extLst>
          </p:cNvPr>
          <p:cNvCxnSpPr>
            <a:endCxn id="8" idx="1"/>
          </p:cNvCxnSpPr>
          <p:nvPr/>
        </p:nvCxnSpPr>
        <p:spPr>
          <a:xfrm>
            <a:off x="6762750" y="3097726"/>
            <a:ext cx="533400" cy="0"/>
          </a:xfrm>
          <a:prstGeom prst="line">
            <a:avLst/>
          </a:prstGeom>
          <a:ln w="285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88AD57-D0D2-4C11-BD10-FAAB3C8E1778}"/>
              </a:ext>
            </a:extLst>
          </p:cNvPr>
          <p:cNvCxnSpPr>
            <a:endCxn id="9" idx="1"/>
          </p:cNvCxnSpPr>
          <p:nvPr/>
        </p:nvCxnSpPr>
        <p:spPr>
          <a:xfrm>
            <a:off x="6762750" y="3729551"/>
            <a:ext cx="5334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54D46D-2AC9-40F7-95A5-4EA778D16F57}"/>
              </a:ext>
            </a:extLst>
          </p:cNvPr>
          <p:cNvCxnSpPr/>
          <p:nvPr/>
        </p:nvCxnSpPr>
        <p:spPr>
          <a:xfrm>
            <a:off x="5551488" y="1767401"/>
            <a:ext cx="228600" cy="0"/>
          </a:xfrm>
          <a:prstGeom prst="line">
            <a:avLst/>
          </a:prstGeom>
          <a:ln w="285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D0072C-3E7A-4FBE-AB29-FB6A4B0A7FC6}"/>
              </a:ext>
            </a:extLst>
          </p:cNvPr>
          <p:cNvCxnSpPr/>
          <p:nvPr/>
        </p:nvCxnSpPr>
        <p:spPr>
          <a:xfrm>
            <a:off x="5551488" y="3843851"/>
            <a:ext cx="228600" cy="0"/>
          </a:xfrm>
          <a:prstGeom prst="line">
            <a:avLst/>
          </a:prstGeom>
          <a:ln w="285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6001B9-ED03-4F46-AD1B-81B0EB495381}"/>
              </a:ext>
            </a:extLst>
          </p:cNvPr>
          <p:cNvCxnSpPr/>
          <p:nvPr/>
        </p:nvCxnSpPr>
        <p:spPr>
          <a:xfrm>
            <a:off x="5551488" y="4809051"/>
            <a:ext cx="2286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AAFAD5-E271-4591-B964-2DD10B494128}"/>
              </a:ext>
            </a:extLst>
          </p:cNvPr>
          <p:cNvCxnSpPr/>
          <p:nvPr/>
        </p:nvCxnSpPr>
        <p:spPr>
          <a:xfrm>
            <a:off x="5551488" y="5890139"/>
            <a:ext cx="2286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2A1D3A5-225F-4E36-B969-221C77DDE826}"/>
              </a:ext>
            </a:extLst>
          </p:cNvPr>
          <p:cNvSpPr/>
          <p:nvPr/>
        </p:nvSpPr>
        <p:spPr>
          <a:xfrm>
            <a:off x="3028950" y="1538801"/>
            <a:ext cx="2514600" cy="53975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Controller Unit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37C126-C3CE-405F-ABA7-5CC0FE7F4335}"/>
              </a:ext>
            </a:extLst>
          </p:cNvPr>
          <p:cNvSpPr/>
          <p:nvPr/>
        </p:nvSpPr>
        <p:spPr>
          <a:xfrm>
            <a:off x="5314950" y="2565914"/>
            <a:ext cx="228600" cy="539496"/>
          </a:xfrm>
          <a:prstGeom prst="rect">
            <a:avLst/>
          </a:prstGeom>
          <a:solidFill>
            <a:srgbClr val="FCDC41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34D63E-2C38-4EAB-BA0B-17D3AC50685D}"/>
              </a:ext>
            </a:extLst>
          </p:cNvPr>
          <p:cNvSpPr/>
          <p:nvPr/>
        </p:nvSpPr>
        <p:spPr>
          <a:xfrm>
            <a:off x="3035300" y="4626489"/>
            <a:ext cx="2514600" cy="53816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Auxiliary Display Unit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9E6329-0DEE-4239-A2F7-C75A608EC481}"/>
              </a:ext>
            </a:extLst>
          </p:cNvPr>
          <p:cNvSpPr/>
          <p:nvPr/>
        </p:nvSpPr>
        <p:spPr>
          <a:xfrm>
            <a:off x="3038475" y="3594615"/>
            <a:ext cx="2514600" cy="54292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Output Assembly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E31138-F493-4AEF-91DE-DA74A1E4A5F9}"/>
              </a:ext>
            </a:extLst>
          </p:cNvPr>
          <p:cNvSpPr/>
          <p:nvPr/>
        </p:nvSpPr>
        <p:spPr>
          <a:xfrm>
            <a:off x="3028950" y="5653601"/>
            <a:ext cx="2514600" cy="53975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Service Assembly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E3B351-20D5-4D2C-8B3D-27E6281C2BAE}"/>
              </a:ext>
            </a:extLst>
          </p:cNvPr>
          <p:cNvCxnSpPr/>
          <p:nvPr/>
        </p:nvCxnSpPr>
        <p:spPr>
          <a:xfrm>
            <a:off x="5788025" y="1767401"/>
            <a:ext cx="0" cy="2090738"/>
          </a:xfrm>
          <a:prstGeom prst="line">
            <a:avLst/>
          </a:prstGeom>
          <a:ln w="285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CBB82FE-619C-43C8-83A7-D3DA42F595F2}"/>
              </a:ext>
            </a:extLst>
          </p:cNvPr>
          <p:cNvSpPr/>
          <p:nvPr/>
        </p:nvSpPr>
        <p:spPr>
          <a:xfrm>
            <a:off x="5334273" y="3595938"/>
            <a:ext cx="218803" cy="542131"/>
          </a:xfrm>
          <a:prstGeom prst="rect">
            <a:avLst/>
          </a:prstGeom>
          <a:solidFill>
            <a:srgbClr val="FCDC41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81D6B3-8E3F-4F70-961B-21D4B631AFD0}"/>
              </a:ext>
            </a:extLst>
          </p:cNvPr>
          <p:cNvSpPr/>
          <p:nvPr/>
        </p:nvSpPr>
        <p:spPr>
          <a:xfrm>
            <a:off x="5314950" y="5653601"/>
            <a:ext cx="228600" cy="539496"/>
          </a:xfrm>
          <a:prstGeom prst="rect">
            <a:avLst/>
          </a:prstGeom>
          <a:solidFill>
            <a:srgbClr val="FCDC41"/>
          </a:solidFill>
          <a:ln w="1270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HDFU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9B035E7-7E68-4675-B855-A7188DA4A44E}"/>
              </a:ext>
            </a:extLst>
          </p:cNvPr>
          <p:cNvCxnSpPr/>
          <p:nvPr/>
        </p:nvCxnSpPr>
        <p:spPr>
          <a:xfrm>
            <a:off x="5780088" y="4282001"/>
            <a:ext cx="0" cy="1608138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CE4A91C5-2679-4B57-A46C-0C90286E8517}"/>
              </a:ext>
            </a:extLst>
          </p:cNvPr>
          <p:cNvCxnSpPr>
            <a:stCxn id="27" idx="2"/>
          </p:cNvCxnSpPr>
          <p:nvPr/>
        </p:nvCxnSpPr>
        <p:spPr>
          <a:xfrm rot="16200000" flipH="1">
            <a:off x="5374603" y="3866870"/>
            <a:ext cx="152400" cy="693738"/>
          </a:xfrm>
          <a:prstGeom prst="bentConnector2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D3DE1A9-2DEE-4D69-8AD4-88DF8664F8E8}"/>
              </a:ext>
            </a:extLst>
          </p:cNvPr>
          <p:cNvCxnSpPr/>
          <p:nvPr/>
        </p:nvCxnSpPr>
        <p:spPr>
          <a:xfrm>
            <a:off x="5086350" y="3367602"/>
            <a:ext cx="0" cy="200025"/>
          </a:xfrm>
          <a:prstGeom prst="line">
            <a:avLst/>
          </a:prstGeom>
          <a:ln w="285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800BB10-9E36-4A7C-936F-022580347B96}"/>
              </a:ext>
            </a:extLst>
          </p:cNvPr>
          <p:cNvSpPr/>
          <p:nvPr/>
        </p:nvSpPr>
        <p:spPr>
          <a:xfrm>
            <a:off x="4875334" y="3595144"/>
            <a:ext cx="457200" cy="542925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CMU</a:t>
            </a:r>
          </a:p>
        </p:txBody>
      </p:sp>
    </p:spTree>
    <p:extLst>
      <p:ext uri="{BB962C8B-B14F-4D97-AF65-F5344CB8AC3E}">
        <p14:creationId xmlns:p14="http://schemas.microsoft.com/office/powerpoint/2010/main" val="1928337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079924-6B52-43D5-A8DF-404705EA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McCain, Inc.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1268D1-BFFF-4CB1-B998-A7C47ED92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EA42F7-5BEB-49AA-9BC4-0B81E0485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542" y="278020"/>
            <a:ext cx="5273239" cy="729516"/>
          </a:xfrm>
        </p:spPr>
        <p:txBody>
          <a:bodyPr>
            <a:normAutofit/>
          </a:bodyPr>
          <a:lstStyle/>
          <a:p>
            <a:r>
              <a:rPr lang="en-US" dirty="0"/>
              <a:t>Troubleshooting I </a:t>
            </a:r>
            <a:r>
              <a:rPr lang="en-US" dirty="0">
                <a:solidFill>
                  <a:srgbClr val="FFCD41"/>
                </a:solidFill>
              </a:rPr>
              <a:t>sb1 failure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ACBFC04-5475-4A25-926D-A1D4B56DC21E}"/>
              </a:ext>
            </a:extLst>
          </p:cNvPr>
          <p:cNvGrpSpPr/>
          <p:nvPr/>
        </p:nvGrpSpPr>
        <p:grpSpPr>
          <a:xfrm>
            <a:off x="2335163" y="1165813"/>
            <a:ext cx="9353446" cy="5556982"/>
            <a:chOff x="2449332" y="1176254"/>
            <a:chExt cx="9353446" cy="5556982"/>
          </a:xfrm>
        </p:grpSpPr>
        <p:sp>
          <p:nvSpPr>
            <p:cNvPr id="5" name="Flowchart: Process 4">
              <a:extLst>
                <a:ext uri="{FF2B5EF4-FFF2-40B4-BE49-F238E27FC236}">
                  <a16:creationId xmlns:a16="http://schemas.microsoft.com/office/drawing/2014/main" id="{6B8A8A21-E530-4B9C-A3FE-7E21638616B8}"/>
                </a:ext>
              </a:extLst>
            </p:cNvPr>
            <p:cNvSpPr/>
            <p:nvPr/>
          </p:nvSpPr>
          <p:spPr>
            <a:xfrm>
              <a:off x="4476202" y="1191237"/>
              <a:ext cx="1442264" cy="459657"/>
            </a:xfrm>
            <a:prstGeom prst="flowChartProcess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B9188C-8A18-455D-B7C9-19F0CC2C820F}"/>
                </a:ext>
              </a:extLst>
            </p:cNvPr>
            <p:cNvSpPr txBox="1"/>
            <p:nvPr/>
          </p:nvSpPr>
          <p:spPr>
            <a:xfrm>
              <a:off x="4560119" y="1176254"/>
              <a:ext cx="13089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ADU Shows </a:t>
              </a:r>
            </a:p>
            <a:p>
              <a:pPr algn="ctr"/>
              <a:r>
                <a:rPr lang="en-US" sz="1200" b="1" dirty="0"/>
                <a:t>“Serial Bus 1 Fail”</a:t>
              </a:r>
            </a:p>
          </p:txBody>
        </p:sp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39A28F19-1201-403F-9760-3C79148A4AF8}"/>
                </a:ext>
              </a:extLst>
            </p:cNvPr>
            <p:cNvSpPr/>
            <p:nvPr/>
          </p:nvSpPr>
          <p:spPr>
            <a:xfrm>
              <a:off x="4099322" y="1887792"/>
              <a:ext cx="2183941" cy="590807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3F9365-51C2-490B-B5A9-ADD30DDC9744}"/>
                </a:ext>
              </a:extLst>
            </p:cNvPr>
            <p:cNvSpPr txBox="1"/>
            <p:nvPr/>
          </p:nvSpPr>
          <p:spPr>
            <a:xfrm>
              <a:off x="4099322" y="1867652"/>
              <a:ext cx="2183941" cy="646331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Verify if the SB1 LED’s of  the High-Density Switch Packs (HDSPs) and CMU are blinking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976140B-A899-435A-A9C7-0D0ED07E125D}"/>
                </a:ext>
              </a:extLst>
            </p:cNvPr>
            <p:cNvCxnSpPr>
              <a:cxnSpLocks/>
              <a:stCxn id="5" idx="2"/>
              <a:endCxn id="7" idx="0"/>
            </p:cNvCxnSpPr>
            <p:nvPr/>
          </p:nvCxnSpPr>
          <p:spPr>
            <a:xfrm flipH="1">
              <a:off x="5191293" y="1650894"/>
              <a:ext cx="6041" cy="2368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lowchart: Decision 9">
              <a:extLst>
                <a:ext uri="{FF2B5EF4-FFF2-40B4-BE49-F238E27FC236}">
                  <a16:creationId xmlns:a16="http://schemas.microsoft.com/office/drawing/2014/main" id="{087EF4FE-680D-47BF-B503-E58761991F27}"/>
                </a:ext>
              </a:extLst>
            </p:cNvPr>
            <p:cNvSpPr/>
            <p:nvPr/>
          </p:nvSpPr>
          <p:spPr>
            <a:xfrm>
              <a:off x="4459424" y="2664834"/>
              <a:ext cx="1483760" cy="985355"/>
            </a:xfrm>
            <a:prstGeom prst="flowChartDecision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D78CDF-771C-4A2A-B614-F9AE2ACF0837}"/>
                </a:ext>
              </a:extLst>
            </p:cNvPr>
            <p:cNvSpPr txBox="1"/>
            <p:nvPr/>
          </p:nvSpPr>
          <p:spPr>
            <a:xfrm>
              <a:off x="4495522" y="2960345"/>
              <a:ext cx="14115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Are the SB1 LED’s Blinking?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14E30AD-6DF2-4D01-9AD8-A743A7E2A52A}"/>
                </a:ext>
              </a:extLst>
            </p:cNvPr>
            <p:cNvCxnSpPr>
              <a:cxnSpLocks/>
              <a:stCxn id="7" idx="2"/>
              <a:endCxn id="10" idx="0"/>
            </p:cNvCxnSpPr>
            <p:nvPr/>
          </p:nvCxnSpPr>
          <p:spPr>
            <a:xfrm>
              <a:off x="5191293" y="2478599"/>
              <a:ext cx="10011" cy="1862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E726C-AF8F-40B8-A2B0-638AF780C77F}"/>
                </a:ext>
              </a:extLst>
            </p:cNvPr>
            <p:cNvSpPr/>
            <p:nvPr/>
          </p:nvSpPr>
          <p:spPr>
            <a:xfrm>
              <a:off x="5339383" y="3469582"/>
              <a:ext cx="346570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no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FDE8A0-0DBA-4FB7-BFB7-A560460BEB06}"/>
                </a:ext>
              </a:extLst>
            </p:cNvPr>
            <p:cNvSpPr/>
            <p:nvPr/>
          </p:nvSpPr>
          <p:spPr>
            <a:xfrm>
              <a:off x="4319629" y="2757574"/>
              <a:ext cx="38959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yes</a:t>
              </a:r>
            </a:p>
          </p:txBody>
        </p:sp>
        <p:sp>
          <p:nvSpPr>
            <p:cNvPr id="15" name="Flowchart: Process 14">
              <a:extLst>
                <a:ext uri="{FF2B5EF4-FFF2-40B4-BE49-F238E27FC236}">
                  <a16:creationId xmlns:a16="http://schemas.microsoft.com/office/drawing/2014/main" id="{0B75CDA8-42FA-4F19-9D1A-D19F88BBF985}"/>
                </a:ext>
              </a:extLst>
            </p:cNvPr>
            <p:cNvSpPr/>
            <p:nvPr/>
          </p:nvSpPr>
          <p:spPr>
            <a:xfrm>
              <a:off x="2557598" y="2835484"/>
              <a:ext cx="1686645" cy="646331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FBB22B-DE17-484C-BDD5-3DE5E84D7AE5}"/>
                </a:ext>
              </a:extLst>
            </p:cNvPr>
            <p:cNvSpPr txBox="1"/>
            <p:nvPr/>
          </p:nvSpPr>
          <p:spPr>
            <a:xfrm>
              <a:off x="2449332" y="2814131"/>
              <a:ext cx="1869206" cy="830997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Verify the SIUs/CMU configuration in the Controller Unit</a:t>
              </a:r>
            </a:p>
            <a:p>
              <a:pPr algn="ctr"/>
              <a:endParaRPr lang="en-US" sz="1200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569EB05-85C9-4E93-A0BF-486640A0A980}"/>
                </a:ext>
              </a:extLst>
            </p:cNvPr>
            <p:cNvCxnSpPr>
              <a:cxnSpLocks/>
              <a:stCxn id="10" idx="1"/>
              <a:endCxn id="15" idx="3"/>
            </p:cNvCxnSpPr>
            <p:nvPr/>
          </p:nvCxnSpPr>
          <p:spPr>
            <a:xfrm flipH="1">
              <a:off x="4244243" y="3157512"/>
              <a:ext cx="215181" cy="11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FC8D02-1E00-46C9-A554-40E7E08E3EC4}"/>
                </a:ext>
              </a:extLst>
            </p:cNvPr>
            <p:cNvSpPr txBox="1"/>
            <p:nvPr/>
          </p:nvSpPr>
          <p:spPr>
            <a:xfrm>
              <a:off x="4382324" y="3829694"/>
              <a:ext cx="1536143" cy="646331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Verify if the SIU’s and CMU are Inserted Properly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5AB66EF-E50D-4EF6-A9FB-749298A4FAAF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5201304" y="3650189"/>
              <a:ext cx="4526" cy="1467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lowchart: Decision 19">
              <a:extLst>
                <a:ext uri="{FF2B5EF4-FFF2-40B4-BE49-F238E27FC236}">
                  <a16:creationId xmlns:a16="http://schemas.microsoft.com/office/drawing/2014/main" id="{B11D9D0E-791A-42A2-8F74-F83C1DC3D0EC}"/>
                </a:ext>
              </a:extLst>
            </p:cNvPr>
            <p:cNvSpPr/>
            <p:nvPr/>
          </p:nvSpPr>
          <p:spPr>
            <a:xfrm>
              <a:off x="4377798" y="4641280"/>
              <a:ext cx="1638300" cy="804246"/>
            </a:xfrm>
            <a:prstGeom prst="flowChartDecision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18C61A-2818-470B-9C3E-E43E8873085B}"/>
                </a:ext>
              </a:extLst>
            </p:cNvPr>
            <p:cNvSpPr txBox="1"/>
            <p:nvPr/>
          </p:nvSpPr>
          <p:spPr>
            <a:xfrm>
              <a:off x="4461511" y="4794993"/>
              <a:ext cx="14886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Are the Devices  Well Inserted?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C0B6C8C-0AB7-424B-A665-5A8AD6EAAD5A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 flipH="1">
              <a:off x="5196948" y="4451227"/>
              <a:ext cx="8882" cy="1900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FFAABBA-C7C3-44A4-A78A-DA9213CAC7EC}"/>
                </a:ext>
              </a:extLst>
            </p:cNvPr>
            <p:cNvSpPr/>
            <p:nvPr/>
          </p:nvSpPr>
          <p:spPr>
            <a:xfrm>
              <a:off x="5295641" y="5543246"/>
              <a:ext cx="38959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9F8368-F444-434C-8AC1-072AD4C569A7}"/>
                </a:ext>
              </a:extLst>
            </p:cNvPr>
            <p:cNvSpPr/>
            <p:nvPr/>
          </p:nvSpPr>
          <p:spPr>
            <a:xfrm>
              <a:off x="4149656" y="4612960"/>
              <a:ext cx="346570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no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66344A0-42E6-4285-863B-EEC22BEB65D4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5196948" y="5445526"/>
              <a:ext cx="1058" cy="366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lowchart: Process 25">
              <a:extLst>
                <a:ext uri="{FF2B5EF4-FFF2-40B4-BE49-F238E27FC236}">
                  <a16:creationId xmlns:a16="http://schemas.microsoft.com/office/drawing/2014/main" id="{702581AA-F204-41D9-93E4-408F4D29FBA6}"/>
                </a:ext>
              </a:extLst>
            </p:cNvPr>
            <p:cNvSpPr/>
            <p:nvPr/>
          </p:nvSpPr>
          <p:spPr>
            <a:xfrm>
              <a:off x="2591577" y="4566716"/>
              <a:ext cx="1464945" cy="542179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2DDA41-075E-4158-9D8E-C048167C6EE2}"/>
                </a:ext>
              </a:extLst>
            </p:cNvPr>
            <p:cNvSpPr txBox="1"/>
            <p:nvPr/>
          </p:nvSpPr>
          <p:spPr>
            <a:xfrm>
              <a:off x="2546341" y="4566716"/>
              <a:ext cx="1586094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Insert the SIUs and CMU Properly</a:t>
              </a:r>
            </a:p>
            <a:p>
              <a:pPr algn="ctr"/>
              <a:endParaRPr lang="en-US" sz="12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32075A-63C7-4602-909C-D8B752397692}"/>
                </a:ext>
              </a:extLst>
            </p:cNvPr>
            <p:cNvSpPr txBox="1"/>
            <p:nvPr/>
          </p:nvSpPr>
          <p:spPr>
            <a:xfrm>
              <a:off x="4302297" y="5795447"/>
              <a:ext cx="1726131" cy="830997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Verify if the SB1/SB2 cable is connected between the Controller and Bus Assembly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A073FF0-E06F-4795-8BF8-98FB178E53F8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V="1">
              <a:off x="6071720" y="6195543"/>
              <a:ext cx="261878" cy="47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Decision 29">
              <a:extLst>
                <a:ext uri="{FF2B5EF4-FFF2-40B4-BE49-F238E27FC236}">
                  <a16:creationId xmlns:a16="http://schemas.microsoft.com/office/drawing/2014/main" id="{633BA05A-AF83-46FC-85FE-670C18C6E073}"/>
                </a:ext>
              </a:extLst>
            </p:cNvPr>
            <p:cNvSpPr/>
            <p:nvPr/>
          </p:nvSpPr>
          <p:spPr>
            <a:xfrm>
              <a:off x="6333598" y="5657850"/>
              <a:ext cx="1638300" cy="1075386"/>
            </a:xfrm>
            <a:prstGeom prst="flowChartDecision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B151846-847A-4525-86B9-5CA207E2D3AB}"/>
                </a:ext>
              </a:extLst>
            </p:cNvPr>
            <p:cNvSpPr txBox="1"/>
            <p:nvPr/>
          </p:nvSpPr>
          <p:spPr>
            <a:xfrm>
              <a:off x="6532646" y="5920193"/>
              <a:ext cx="1294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Is the SB1/SB2 Cable Connected?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FEE83F4-E9F3-4A2A-9C76-C91BD1796615}"/>
                </a:ext>
              </a:extLst>
            </p:cNvPr>
            <p:cNvCxnSpPr>
              <a:cxnSpLocks/>
              <a:stCxn id="30" idx="0"/>
              <a:endCxn id="35" idx="2"/>
            </p:cNvCxnSpPr>
            <p:nvPr/>
          </p:nvCxnSpPr>
          <p:spPr>
            <a:xfrm flipH="1" flipV="1">
              <a:off x="7140654" y="5342613"/>
              <a:ext cx="12094" cy="3152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9633686-C653-4DDB-ADDA-A2D4234B32E8}"/>
                </a:ext>
              </a:extLst>
            </p:cNvPr>
            <p:cNvSpPr/>
            <p:nvPr/>
          </p:nvSpPr>
          <p:spPr>
            <a:xfrm>
              <a:off x="7173489" y="5311817"/>
              <a:ext cx="38959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822A202-BF7F-4A62-99FE-63821D61E86D}"/>
                </a:ext>
              </a:extLst>
            </p:cNvPr>
            <p:cNvSpPr/>
            <p:nvPr/>
          </p:nvSpPr>
          <p:spPr>
            <a:xfrm>
              <a:off x="7791932" y="5831825"/>
              <a:ext cx="346570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no</a:t>
              </a:r>
            </a:p>
          </p:txBody>
        </p:sp>
        <p:sp>
          <p:nvSpPr>
            <p:cNvPr id="35" name="Flowchart: Process 34">
              <a:extLst>
                <a:ext uri="{FF2B5EF4-FFF2-40B4-BE49-F238E27FC236}">
                  <a16:creationId xmlns:a16="http://schemas.microsoft.com/office/drawing/2014/main" id="{5577A644-5E53-48DC-954A-A6BB40C850F5}"/>
                </a:ext>
              </a:extLst>
            </p:cNvPr>
            <p:cNvSpPr/>
            <p:nvPr/>
          </p:nvSpPr>
          <p:spPr>
            <a:xfrm>
              <a:off x="6210588" y="4566716"/>
              <a:ext cx="1860131" cy="775897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A1F5C0-0404-4023-AF41-B6F7F0DC1843}"/>
                </a:ext>
              </a:extLst>
            </p:cNvPr>
            <p:cNvSpPr txBox="1"/>
            <p:nvPr/>
          </p:nvSpPr>
          <p:spPr>
            <a:xfrm>
              <a:off x="6175904" y="4547165"/>
              <a:ext cx="1909061" cy="830997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Verify if the SB1/SB2 cable is connected between the Bus Assembly and the Output Assembly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D619A45-5DEB-49C1-BC28-7DBFFB4FF451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7971898" y="6195543"/>
              <a:ext cx="1044227" cy="5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4234C56-9A1E-43BE-905B-A9BC669CFFF2}"/>
                </a:ext>
              </a:extLst>
            </p:cNvPr>
            <p:cNvSpPr txBox="1"/>
            <p:nvPr/>
          </p:nvSpPr>
          <p:spPr>
            <a:xfrm>
              <a:off x="8119686" y="5875771"/>
              <a:ext cx="1552114" cy="646331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Connect SB1/SB2 Cable Properly</a:t>
              </a:r>
            </a:p>
            <a:p>
              <a:pPr algn="ctr"/>
              <a:endParaRPr lang="en-US" sz="1200" dirty="0"/>
            </a:p>
          </p:txBody>
        </p: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C7BFAFC7-63BD-4E8C-9545-DDE5354EDF7B}"/>
                </a:ext>
              </a:extLst>
            </p:cNvPr>
            <p:cNvCxnSpPr>
              <a:cxnSpLocks/>
              <a:stCxn id="20" idx="1"/>
              <a:endCxn id="26" idx="3"/>
            </p:cNvCxnSpPr>
            <p:nvPr/>
          </p:nvCxnSpPr>
          <p:spPr>
            <a:xfrm rot="10800000">
              <a:off x="4056522" y="4837807"/>
              <a:ext cx="321276" cy="20559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Flowchart: Decision 39">
              <a:extLst>
                <a:ext uri="{FF2B5EF4-FFF2-40B4-BE49-F238E27FC236}">
                  <a16:creationId xmlns:a16="http://schemas.microsoft.com/office/drawing/2014/main" id="{EB6050A6-9A15-4424-B2BB-C50A10A4D40D}"/>
                </a:ext>
              </a:extLst>
            </p:cNvPr>
            <p:cNvSpPr/>
            <p:nvPr/>
          </p:nvSpPr>
          <p:spPr>
            <a:xfrm>
              <a:off x="6574510" y="3263894"/>
              <a:ext cx="1638300" cy="1075386"/>
            </a:xfrm>
            <a:prstGeom prst="flowChartDecision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4752D31-B098-455B-9312-9749A93314F3}"/>
                </a:ext>
              </a:extLst>
            </p:cNvPr>
            <p:cNvSpPr txBox="1"/>
            <p:nvPr/>
          </p:nvSpPr>
          <p:spPr>
            <a:xfrm>
              <a:off x="6768327" y="3528283"/>
              <a:ext cx="1294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Is the SB1/SB2 Cable Connected?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5A85227-E128-4D57-89B1-935A4484E527}"/>
                </a:ext>
              </a:extLst>
            </p:cNvPr>
            <p:cNvCxnSpPr>
              <a:cxnSpLocks/>
              <a:stCxn id="40" idx="0"/>
              <a:endCxn id="45" idx="2"/>
            </p:cNvCxnSpPr>
            <p:nvPr/>
          </p:nvCxnSpPr>
          <p:spPr>
            <a:xfrm flipH="1" flipV="1">
              <a:off x="7381566" y="2948657"/>
              <a:ext cx="12094" cy="3152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9651D1A-7216-4B43-8528-F77E472C653C}"/>
                </a:ext>
              </a:extLst>
            </p:cNvPr>
            <p:cNvSpPr/>
            <p:nvPr/>
          </p:nvSpPr>
          <p:spPr>
            <a:xfrm>
              <a:off x="7414401" y="2917861"/>
              <a:ext cx="38959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75F75C7-8C25-4FDF-A2A4-59136C9DF815}"/>
                </a:ext>
              </a:extLst>
            </p:cNvPr>
            <p:cNvSpPr/>
            <p:nvPr/>
          </p:nvSpPr>
          <p:spPr>
            <a:xfrm>
              <a:off x="8106606" y="3488400"/>
              <a:ext cx="346570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no</a:t>
              </a:r>
            </a:p>
          </p:txBody>
        </p:sp>
        <p:sp>
          <p:nvSpPr>
            <p:cNvPr id="45" name="Flowchart: Process 44">
              <a:extLst>
                <a:ext uri="{FF2B5EF4-FFF2-40B4-BE49-F238E27FC236}">
                  <a16:creationId xmlns:a16="http://schemas.microsoft.com/office/drawing/2014/main" id="{D201B9FA-2195-44D1-B3D8-1387C29CAEA6}"/>
                </a:ext>
              </a:extLst>
            </p:cNvPr>
            <p:cNvSpPr/>
            <p:nvPr/>
          </p:nvSpPr>
          <p:spPr>
            <a:xfrm>
              <a:off x="6451500" y="2117660"/>
              <a:ext cx="1860131" cy="830997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4120813-7EB1-474C-90A0-27F60D63ABEB}"/>
                </a:ext>
              </a:extLst>
            </p:cNvPr>
            <p:cNvSpPr txBox="1"/>
            <p:nvPr/>
          </p:nvSpPr>
          <p:spPr>
            <a:xfrm>
              <a:off x="6413755" y="2109621"/>
              <a:ext cx="1909061" cy="830997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Make a direct connection using a SB1/SB2 cable between the Output Assembly and Controller</a:t>
              </a:r>
            </a:p>
          </p:txBody>
        </p:sp>
        <p:cxnSp>
          <p:nvCxnSpPr>
            <p:cNvPr id="47" name="Connector: Elbow 46">
              <a:extLst>
                <a:ext uri="{FF2B5EF4-FFF2-40B4-BE49-F238E27FC236}">
                  <a16:creationId xmlns:a16="http://schemas.microsoft.com/office/drawing/2014/main" id="{56BB3E2D-424D-4F7D-8D1C-8E95A8E2C69C}"/>
                </a:ext>
              </a:extLst>
            </p:cNvPr>
            <p:cNvCxnSpPr>
              <a:cxnSpLocks/>
              <a:stCxn id="36" idx="0"/>
              <a:endCxn id="40" idx="2"/>
            </p:cNvCxnSpPr>
            <p:nvPr/>
          </p:nvCxnSpPr>
          <p:spPr>
            <a:xfrm rot="5400000" flipH="1" flipV="1">
              <a:off x="7158105" y="4311611"/>
              <a:ext cx="207885" cy="263225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Flowchart: Decision 47">
              <a:extLst>
                <a:ext uri="{FF2B5EF4-FFF2-40B4-BE49-F238E27FC236}">
                  <a16:creationId xmlns:a16="http://schemas.microsoft.com/office/drawing/2014/main" id="{D5264A1F-667E-4EF6-8122-31DBF376F1EA}"/>
                </a:ext>
              </a:extLst>
            </p:cNvPr>
            <p:cNvSpPr/>
            <p:nvPr/>
          </p:nvSpPr>
          <p:spPr>
            <a:xfrm>
              <a:off x="8588343" y="2020672"/>
              <a:ext cx="1483760" cy="985355"/>
            </a:xfrm>
            <a:prstGeom prst="flowChartDecision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4E82429-56AE-4D21-9264-EC3930A92BC6}"/>
                </a:ext>
              </a:extLst>
            </p:cNvPr>
            <p:cNvSpPr txBox="1"/>
            <p:nvPr/>
          </p:nvSpPr>
          <p:spPr>
            <a:xfrm>
              <a:off x="8660539" y="2333586"/>
              <a:ext cx="14115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Are the SB1 LED’s Blinking?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B574C2C-C3D9-403D-8FEF-9293D8B9168E}"/>
                </a:ext>
              </a:extLst>
            </p:cNvPr>
            <p:cNvSpPr/>
            <p:nvPr/>
          </p:nvSpPr>
          <p:spPr>
            <a:xfrm>
              <a:off x="9468302" y="2825420"/>
              <a:ext cx="346570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no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FF938E4-5744-470A-BCC7-FDC253B2ACF5}"/>
                </a:ext>
              </a:extLst>
            </p:cNvPr>
            <p:cNvSpPr/>
            <p:nvPr/>
          </p:nvSpPr>
          <p:spPr>
            <a:xfrm>
              <a:off x="9861070" y="2146390"/>
              <a:ext cx="38959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yes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EB45C81-82BE-4707-B7A3-0D3BFEA4E759}"/>
                </a:ext>
              </a:extLst>
            </p:cNvPr>
            <p:cNvCxnSpPr>
              <a:cxnSpLocks/>
              <a:stCxn id="46" idx="3"/>
              <a:endCxn id="49" idx="1"/>
            </p:cNvCxnSpPr>
            <p:nvPr/>
          </p:nvCxnSpPr>
          <p:spPr>
            <a:xfrm>
              <a:off x="8322816" y="2525120"/>
              <a:ext cx="337723" cy="392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or: Elbow 52">
              <a:extLst>
                <a:ext uri="{FF2B5EF4-FFF2-40B4-BE49-F238E27FC236}">
                  <a16:creationId xmlns:a16="http://schemas.microsoft.com/office/drawing/2014/main" id="{48FB179B-0CFA-4947-A7ED-FF3ED50E3FF0}"/>
                </a:ext>
              </a:extLst>
            </p:cNvPr>
            <p:cNvCxnSpPr>
              <a:cxnSpLocks/>
              <a:stCxn id="40" idx="3"/>
              <a:endCxn id="38" idx="0"/>
            </p:cNvCxnSpPr>
            <p:nvPr/>
          </p:nvCxnSpPr>
          <p:spPr>
            <a:xfrm>
              <a:off x="8212810" y="3801587"/>
              <a:ext cx="682933" cy="207418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Flowchart: Process 53">
              <a:extLst>
                <a:ext uri="{FF2B5EF4-FFF2-40B4-BE49-F238E27FC236}">
                  <a16:creationId xmlns:a16="http://schemas.microsoft.com/office/drawing/2014/main" id="{3BE6C13D-797D-4801-8D99-342374CEB2B2}"/>
                </a:ext>
              </a:extLst>
            </p:cNvPr>
            <p:cNvSpPr/>
            <p:nvPr/>
          </p:nvSpPr>
          <p:spPr>
            <a:xfrm>
              <a:off x="9223333" y="3373796"/>
              <a:ext cx="1464945" cy="616332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7D1417C-417D-46BB-993D-F52609CF01E5}"/>
                </a:ext>
              </a:extLst>
            </p:cNvPr>
            <p:cNvSpPr txBox="1"/>
            <p:nvPr/>
          </p:nvSpPr>
          <p:spPr>
            <a:xfrm>
              <a:off x="9179748" y="3404154"/>
              <a:ext cx="1552114" cy="646331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Replace SB1/SB2 Cables</a:t>
              </a:r>
            </a:p>
            <a:p>
              <a:pPr algn="ctr"/>
              <a:endParaRPr lang="en-US" sz="1200" dirty="0"/>
            </a:p>
          </p:txBody>
        </p:sp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300CE484-8405-467C-9652-1B0F4DAC4AD5}"/>
                </a:ext>
              </a:extLst>
            </p:cNvPr>
            <p:cNvCxnSpPr>
              <a:cxnSpLocks/>
              <a:stCxn id="48" idx="2"/>
              <a:endCxn id="55" idx="0"/>
            </p:cNvCxnSpPr>
            <p:nvPr/>
          </p:nvCxnSpPr>
          <p:spPr>
            <a:xfrm rot="16200000" flipH="1">
              <a:off x="9443951" y="2892299"/>
              <a:ext cx="398127" cy="625582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Flowchart: Process 56">
              <a:extLst>
                <a:ext uri="{FF2B5EF4-FFF2-40B4-BE49-F238E27FC236}">
                  <a16:creationId xmlns:a16="http://schemas.microsoft.com/office/drawing/2014/main" id="{A6ED1107-F25F-415D-9A35-917E66957325}"/>
                </a:ext>
              </a:extLst>
            </p:cNvPr>
            <p:cNvSpPr/>
            <p:nvPr/>
          </p:nvSpPr>
          <p:spPr>
            <a:xfrm>
              <a:off x="10278273" y="2323315"/>
              <a:ext cx="1464945" cy="375075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8585A34-058F-4382-B971-44D0B38F7771}"/>
                </a:ext>
              </a:extLst>
            </p:cNvPr>
            <p:cNvSpPr txBox="1"/>
            <p:nvPr/>
          </p:nvSpPr>
          <p:spPr>
            <a:xfrm>
              <a:off x="10250664" y="2302325"/>
              <a:ext cx="1552114" cy="461665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Replace Bus Assembly</a:t>
              </a:r>
            </a:p>
            <a:p>
              <a:pPr algn="ctr"/>
              <a:endParaRPr lang="en-US" sz="1200" dirty="0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E6C530F-9452-49A5-A9AB-B09587E911BB}"/>
                </a:ext>
              </a:extLst>
            </p:cNvPr>
            <p:cNvCxnSpPr>
              <a:cxnSpLocks/>
              <a:stCxn id="48" idx="3"/>
              <a:endCxn id="57" idx="1"/>
            </p:cNvCxnSpPr>
            <p:nvPr/>
          </p:nvCxnSpPr>
          <p:spPr>
            <a:xfrm flipV="1">
              <a:off x="10072103" y="2510853"/>
              <a:ext cx="206170" cy="24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1502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AE09A5-AA89-4827-9224-E943A572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McCain, Inc.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1AC351-A35E-475B-87E5-BB7D4B6C7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B988EB-284B-485E-B1FE-A1443B44D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18581"/>
            <a:ext cx="10390632" cy="729516"/>
          </a:xfrm>
        </p:spPr>
        <p:txBody>
          <a:bodyPr/>
          <a:lstStyle/>
          <a:p>
            <a:r>
              <a:rPr lang="en-US" dirty="0"/>
              <a:t>New </a:t>
            </a:r>
            <a:r>
              <a:rPr lang="en-US" dirty="0" err="1"/>
              <a:t>atcc</a:t>
            </a:r>
            <a:r>
              <a:rPr lang="en-US" dirty="0"/>
              <a:t> cabinet types</a:t>
            </a:r>
          </a:p>
        </p:txBody>
      </p:sp>
      <p:pic>
        <p:nvPicPr>
          <p:cNvPr id="6" name="Picture 5" descr="A picture containing indoor, object, shelf, microwave&#10;&#10;Description automatically generated">
            <a:extLst>
              <a:ext uri="{FF2B5EF4-FFF2-40B4-BE49-F238E27FC236}">
                <a16:creationId xmlns:a16="http://schemas.microsoft.com/office/drawing/2014/main" id="{A5C4D2BC-3391-4FEA-A20D-D1BA78B35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80" y="1496322"/>
            <a:ext cx="3800852" cy="4611802"/>
          </a:xfrm>
          <a:prstGeom prst="rect">
            <a:avLst/>
          </a:prstGeom>
        </p:spPr>
      </p:pic>
      <p:pic>
        <p:nvPicPr>
          <p:cNvPr id="8" name="Picture 7" descr="A picture containing indoor, sitting, small, computer&#10;&#10;Description automatically generated">
            <a:extLst>
              <a:ext uri="{FF2B5EF4-FFF2-40B4-BE49-F238E27FC236}">
                <a16:creationId xmlns:a16="http://schemas.microsoft.com/office/drawing/2014/main" id="{BFFFC46E-15B3-4998-8A0A-7C1733005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754" y="1771030"/>
            <a:ext cx="2780254" cy="433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91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picture containing sitting, computer&#10;&#10;Description automatically generated">
            <a:extLst>
              <a:ext uri="{FF2B5EF4-FFF2-40B4-BE49-F238E27FC236}">
                <a16:creationId xmlns:a16="http://schemas.microsoft.com/office/drawing/2014/main" id="{FA256949-72B4-4F55-A7F5-1AC98435636B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6" r="17926"/>
          <a:stretch>
            <a:fillRect/>
          </a:stretch>
        </p:blipFill>
        <p:spPr/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00273E-BC57-4105-A122-419053A4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B5CDC-8EFA-47F0-9726-FEE382EF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6D7256-E77A-4C69-A500-24891C510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ATCC </a:t>
            </a:r>
            <a:r>
              <a:rPr lang="en-US" dirty="0">
                <a:solidFill>
                  <a:srgbClr val="F8C000"/>
                </a:solidFill>
              </a:rPr>
              <a:t>Components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207DFB-1FBB-4992-849C-5157E79A30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Horizontal </a:t>
            </a:r>
            <a:r>
              <a:rPr lang="en-US" dirty="0" err="1"/>
              <a:t>rackmounted</a:t>
            </a:r>
            <a:r>
              <a:rPr lang="en-US" dirty="0"/>
              <a:t> FITA with Phoenix blocks now available to replace panel mounted FITA​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A25E5F-6C03-47F4-95A1-A063A5023D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6A5166-E35D-4A4D-B713-83CD8276329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FITA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219999-40CC-470B-9AED-6B5633E1AE5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CMU can now monitor 48vdc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F80A385-EF31-4C6A-A4E7-8C55CFBCCEE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FA3D0F-FA3C-4127-9127-B113660E0E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Output Assembly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630F9F1-A059-45FA-9BD2-85507F0523C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fontAlgn="base"/>
            <a:r>
              <a:rPr lang="en-US" dirty="0"/>
              <a:t>Spring clip phoenix blocks now available in place of screw terminal phoenix blocks​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78A0CCC-31E3-4F7C-8654-418C8672BDE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B3B6053-7B40-472A-93FE-C97EC934F21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dirty="0"/>
              <a:t>FOTA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0A234-C565-4B08-BEEF-965ED32D591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 err="1"/>
              <a:t>Switchpack</a:t>
            </a:r>
            <a:r>
              <a:rPr lang="en-US" dirty="0"/>
              <a:t> Improvements</a:t>
            </a:r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06F200C-BB53-4CD3-9534-11430B91524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0477BF7-08BC-4F75-AF6B-0DE48B7E651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/>
              <a:t>CMU </a:t>
            </a:r>
          </a:p>
        </p:txBody>
      </p:sp>
      <p:pic>
        <p:nvPicPr>
          <p:cNvPr id="37" name="Graphic 36" descr="Chevron arrows">
            <a:extLst>
              <a:ext uri="{FF2B5EF4-FFF2-40B4-BE49-F238E27FC236}">
                <a16:creationId xmlns:a16="http://schemas.microsoft.com/office/drawing/2014/main" id="{51A47539-8741-4F68-9551-2EF94A4D5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036" y="3277116"/>
            <a:ext cx="338328" cy="338328"/>
          </a:xfrm>
          <a:prstGeom prst="rect">
            <a:avLst/>
          </a:prstGeom>
        </p:spPr>
      </p:pic>
      <p:pic>
        <p:nvPicPr>
          <p:cNvPr id="38" name="Graphic 37" descr="Chevron arrows">
            <a:extLst>
              <a:ext uri="{FF2B5EF4-FFF2-40B4-BE49-F238E27FC236}">
                <a16:creationId xmlns:a16="http://schemas.microsoft.com/office/drawing/2014/main" id="{569B9C6A-E74E-4284-930D-2E72210E5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26885" y="3293616"/>
            <a:ext cx="338328" cy="338328"/>
          </a:xfrm>
          <a:prstGeom prst="rect">
            <a:avLst/>
          </a:prstGeom>
        </p:spPr>
      </p:pic>
      <p:pic>
        <p:nvPicPr>
          <p:cNvPr id="39" name="Graphic 38" descr="Chevron arrows">
            <a:extLst>
              <a:ext uri="{FF2B5EF4-FFF2-40B4-BE49-F238E27FC236}">
                <a16:creationId xmlns:a16="http://schemas.microsoft.com/office/drawing/2014/main" id="{54DF8BA2-3A86-4387-BB41-51918EBF5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808" y="4866768"/>
            <a:ext cx="338328" cy="338328"/>
          </a:xfrm>
          <a:prstGeom prst="rect">
            <a:avLst/>
          </a:prstGeom>
        </p:spPr>
      </p:pic>
      <p:pic>
        <p:nvPicPr>
          <p:cNvPr id="40" name="Graphic 39" descr="Chevron arrows">
            <a:extLst>
              <a:ext uri="{FF2B5EF4-FFF2-40B4-BE49-F238E27FC236}">
                <a16:creationId xmlns:a16="http://schemas.microsoft.com/office/drawing/2014/main" id="{F196517B-34D1-48E7-8A42-1ED4F5D90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3225" y="4836957"/>
            <a:ext cx="338328" cy="3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64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36310-8ED3-44E5-8918-7DFC0AD8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432D-707A-4E06-9AB7-43BB0C8A48F8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8C9C45-AAAF-4809-A720-55D88359D6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Atcc</a:t>
            </a:r>
            <a:r>
              <a:rPr lang="en-US" dirty="0"/>
              <a:t> </a:t>
            </a:r>
            <a:r>
              <a:rPr lang="en-US" dirty="0" err="1"/>
              <a:t>cmu</a:t>
            </a:r>
            <a:r>
              <a:rPr lang="en-US" dirty="0"/>
              <a:t> </a:t>
            </a:r>
            <a:r>
              <a:rPr lang="en-US" dirty="0">
                <a:solidFill>
                  <a:srgbClr val="FFCD41"/>
                </a:solidFill>
              </a:rPr>
              <a:t>update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C7616E4-AA35-4861-8520-8FBDD6000A4D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49965"/>
          <a:ext cx="6854687" cy="2646101"/>
        </p:xfrm>
        <a:graphic>
          <a:graphicData uri="http://schemas.openxmlformats.org/drawingml/2006/table">
            <a:tbl>
              <a:tblPr/>
              <a:tblGrid>
                <a:gridCol w="3355677">
                  <a:extLst>
                    <a:ext uri="{9D8B030D-6E8A-4147-A177-3AD203B41FA5}">
                      <a16:colId xmlns:a16="http://schemas.microsoft.com/office/drawing/2014/main" val="3693252440"/>
                    </a:ext>
                  </a:extLst>
                </a:gridCol>
                <a:gridCol w="1762152">
                  <a:extLst>
                    <a:ext uri="{9D8B030D-6E8A-4147-A177-3AD203B41FA5}">
                      <a16:colId xmlns:a16="http://schemas.microsoft.com/office/drawing/2014/main" val="1013517800"/>
                    </a:ext>
                  </a:extLst>
                </a:gridCol>
                <a:gridCol w="1736858">
                  <a:extLst>
                    <a:ext uri="{9D8B030D-6E8A-4147-A177-3AD203B41FA5}">
                      <a16:colId xmlns:a16="http://schemas.microsoft.com/office/drawing/2014/main" val="1586903179"/>
                    </a:ext>
                  </a:extLst>
                </a:gridCol>
              </a:tblGrid>
              <a:tr h="51262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 your ATC Cabinet   "CMU PCB Rev-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J"Compatible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 *</a:t>
                      </a:r>
                      <a:r>
                        <a:rPr lang="en-US" sz="14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 your CMU  "Rev JPCB"?**</a:t>
                      </a:r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Datakey: 48VDCMonitor</a:t>
                      </a:r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214915"/>
                  </a:ext>
                </a:extLst>
              </a:tr>
              <a:tr h="29678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US" sz="14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US" sz="14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Disabled</a:t>
                      </a:r>
                      <a:r>
                        <a:rPr lang="en-US" sz="14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076571"/>
                  </a:ext>
                </a:extLst>
              </a:tr>
              <a:tr h="29678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US" sz="14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4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Disabled</a:t>
                      </a:r>
                      <a:r>
                        <a:rPr lang="en-US" sz="14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075623"/>
                  </a:ext>
                </a:extLst>
              </a:tr>
              <a:tr h="29678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4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US" sz="14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Disabled</a:t>
                      </a:r>
                      <a:r>
                        <a:rPr lang="en-US" sz="14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28836"/>
                  </a:ext>
                </a:extLst>
              </a:tr>
              <a:tr h="29678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4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4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Enabled</a:t>
                      </a:r>
                      <a:r>
                        <a:rPr lang="en-US" sz="14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81062"/>
                  </a:ext>
                </a:extLst>
              </a:tr>
              <a:tr h="296783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519020"/>
                  </a:ext>
                </a:extLst>
              </a:tr>
              <a:tr h="323764"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 Labeled on the Output Assembly above CMU housing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279138"/>
                  </a:ext>
                </a:extLst>
              </a:tr>
              <a:tr h="323764"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** Stamped on the back of CMU PCB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80941" marR="80941" marT="40470" marB="40470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48871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FB11E36-436F-4BB7-A77B-DEABBCE5C0D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2997" y="2158998"/>
            <a:ext cx="5370288" cy="4027716"/>
          </a:xfrm>
          <a:prstGeom prst="rect">
            <a:avLst/>
          </a:prstGeom>
        </p:spPr>
      </p:pic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89896114-8394-43CA-8FC9-D4640C20419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86" y="9958"/>
            <a:ext cx="4027714" cy="30206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7D44A7-E710-45C6-95E2-4D116E46AD5A}"/>
              </a:ext>
            </a:extLst>
          </p:cNvPr>
          <p:cNvSpPr/>
          <p:nvPr/>
        </p:nvSpPr>
        <p:spPr>
          <a:xfrm>
            <a:off x="838200" y="5202589"/>
            <a:ext cx="8156713" cy="87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cap="all" dirty="0" err="1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Atcc</a:t>
            </a:r>
            <a:r>
              <a:rPr lang="en-US" cap="all" dirty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cap="all" dirty="0" err="1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cmu</a:t>
            </a:r>
            <a:r>
              <a:rPr lang="en-US" cap="all" dirty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known issues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cap="all" dirty="0">
              <a:solidFill>
                <a:srgbClr val="211E1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5D5AB8F1-AEF8-4DFE-904E-5D78D045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2872" y="6377214"/>
            <a:ext cx="3332652" cy="365125"/>
          </a:xfrm>
        </p:spPr>
        <p:txBody>
          <a:bodyPr/>
          <a:lstStyle/>
          <a:p>
            <a:r>
              <a:rPr lang="en-US"/>
              <a:t>© 2020 McCain,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211608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70D43-7600-435A-BD64-CA3EBDA6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A2B78-047F-4273-8E1D-E44527C0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668C55-2FAD-4005-B13E-C63CB6C6E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949" y="4761405"/>
            <a:ext cx="2932557" cy="1458419"/>
          </a:xfrm>
        </p:spPr>
        <p:txBody>
          <a:bodyPr>
            <a:normAutofit/>
          </a:bodyPr>
          <a:lstStyle/>
          <a:p>
            <a:r>
              <a:rPr lang="en-US" dirty="0"/>
              <a:t>Cabinet switches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941999-D2F7-4C39-A14F-E5DFB71CB5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87284" y="4894591"/>
            <a:ext cx="8182175" cy="1325234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The above outlines what each cabinet toggle switch controls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Please refer to </a:t>
            </a:r>
            <a:r>
              <a:rPr lang="en-US" sz="1600" dirty="0" err="1"/>
              <a:t>atc</a:t>
            </a:r>
            <a:r>
              <a:rPr lang="en-US" sz="1600" dirty="0"/>
              <a:t> cabinet test &amp; diagnostics document for additional information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02C9C6-306D-4E58-8F63-E12F77CA34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16200000">
            <a:off x="1835272" y="5121592"/>
            <a:ext cx="2286000" cy="9144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5054471-4E73-4FE5-B42F-E3AD0884E948}"/>
              </a:ext>
            </a:extLst>
          </p:cNvPr>
          <p:cNvGraphicFramePr>
            <a:graphicFrameLocks noGrp="1"/>
          </p:cNvGraphicFramePr>
          <p:nvPr/>
        </p:nvGraphicFramePr>
        <p:xfrm>
          <a:off x="322309" y="294730"/>
          <a:ext cx="11532507" cy="4512675"/>
        </p:xfrm>
        <a:graphic>
          <a:graphicData uri="http://schemas.openxmlformats.org/drawingml/2006/table">
            <a:tbl>
              <a:tblPr/>
              <a:tblGrid>
                <a:gridCol w="2480109">
                  <a:extLst>
                    <a:ext uri="{9D8B030D-6E8A-4147-A177-3AD203B41FA5}">
                      <a16:colId xmlns:a16="http://schemas.microsoft.com/office/drawing/2014/main" val="1007644176"/>
                    </a:ext>
                  </a:extLst>
                </a:gridCol>
                <a:gridCol w="1909684">
                  <a:extLst>
                    <a:ext uri="{9D8B030D-6E8A-4147-A177-3AD203B41FA5}">
                      <a16:colId xmlns:a16="http://schemas.microsoft.com/office/drawing/2014/main" val="2098797499"/>
                    </a:ext>
                  </a:extLst>
                </a:gridCol>
                <a:gridCol w="3434951">
                  <a:extLst>
                    <a:ext uri="{9D8B030D-6E8A-4147-A177-3AD203B41FA5}">
                      <a16:colId xmlns:a16="http://schemas.microsoft.com/office/drawing/2014/main" val="2824458626"/>
                    </a:ext>
                  </a:extLst>
                </a:gridCol>
                <a:gridCol w="3707763">
                  <a:extLst>
                    <a:ext uri="{9D8B030D-6E8A-4147-A177-3AD203B41FA5}">
                      <a16:colId xmlns:a16="http://schemas.microsoft.com/office/drawing/2014/main" val="3488676102"/>
                    </a:ext>
                  </a:extLst>
                </a:gridCol>
              </a:tblGrid>
              <a:tr h="47618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3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Switch</a:t>
                      </a:r>
                      <a:r>
                        <a:rPr lang="en-US" sz="23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3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  <a:r>
                        <a:rPr lang="en-US" sz="23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300" b="1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Default position</a:t>
                      </a:r>
                      <a:r>
                        <a:rPr lang="en-US" sz="23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3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Opposite position</a:t>
                      </a:r>
                      <a:r>
                        <a:rPr lang="en-US" sz="23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91339"/>
                  </a:ext>
                </a:extLst>
              </a:tr>
              <a:tr h="67459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Stop Time</a:t>
                      </a:r>
                      <a:r>
                        <a:rPr lang="en-US" sz="18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Output Assembly </a:t>
                      </a:r>
                      <a:r>
                        <a:rPr lang="en-US" sz="18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OFF- CU Stop Time input is off and CU is in normal operation</a:t>
                      </a:r>
                      <a:r>
                        <a:rPr lang="en-US" sz="16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 dirty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ON- CU Stop time input is on and CU has stopped time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90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741900"/>
                  </a:ext>
                </a:extLst>
              </a:tr>
              <a:tr h="59522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Cabinet Control</a:t>
                      </a:r>
                      <a:r>
                        <a:rPr lang="en-US" sz="18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Output Assembly</a:t>
                      </a:r>
                      <a:r>
                        <a:rPr lang="en-US" sz="18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AUTO- CU will run cabinet preprogrammed operation</a:t>
                      </a:r>
                      <a:r>
                        <a:rPr lang="en-US" sz="16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 dirty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FLASH- CU local flash input is active and HDSPs are flashing outputs</a:t>
                      </a:r>
                      <a:r>
                        <a:rPr lang="en-US" sz="16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 dirty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766551"/>
                  </a:ext>
                </a:extLst>
              </a:tr>
              <a:tr h="43401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24 vdc bypass button</a:t>
                      </a:r>
                      <a:r>
                        <a:rPr lang="en-US" sz="18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 dirty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Output Assembly</a:t>
                      </a:r>
                      <a:r>
                        <a:rPr lang="en-US" sz="18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  <a:r>
                        <a:rPr lang="en-US" sz="16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 dirty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HDSPs will display 24vdc input status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208112"/>
                  </a:ext>
                </a:extLst>
              </a:tr>
              <a:tr h="62002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Manual Control Enable</a:t>
                      </a:r>
                      <a:r>
                        <a:rPr lang="en-US" sz="18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Police Panel</a:t>
                      </a:r>
                      <a:r>
                        <a:rPr lang="en-US" sz="18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OFF- CU MCE input is off and CU is in normal operation</a:t>
                      </a:r>
                      <a:r>
                        <a:rPr lang="en-US" sz="16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 dirty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ON- CU MCE input is on and CU timing is in manual control</a:t>
                      </a:r>
                      <a:r>
                        <a:rPr lang="en-US" sz="16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76363"/>
                  </a:ext>
                </a:extLst>
              </a:tr>
              <a:tr h="514200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Signal Power</a:t>
                      </a:r>
                      <a:r>
                        <a:rPr lang="it-IT" sz="18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it-IT" sz="23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it-IT" sz="1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Police Panel</a:t>
                      </a:r>
                      <a:r>
                        <a:rPr lang="it-IT" sz="18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it-IT" sz="23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ON- MC Coil is active and signal power is provided to the output assembly</a:t>
                      </a:r>
                      <a:r>
                        <a:rPr lang="en-US" sz="16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 dirty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OFF- MC Coil has been de-energized and signal power has been disconnected from field outputs</a:t>
                      </a:r>
                      <a:r>
                        <a:rPr lang="en-US" sz="16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 dirty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438906"/>
                  </a:ext>
                </a:extLst>
              </a:tr>
              <a:tr h="83331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Stop Time (or Flash?)</a:t>
                      </a:r>
                      <a:r>
                        <a:rPr lang="en-US" sz="18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Police Panel</a:t>
                      </a:r>
                      <a:r>
                        <a:rPr lang="en-US" sz="1800" b="0" i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OFF- CU Stop Time input is off and CU is in normal operation</a:t>
                      </a:r>
                      <a:r>
                        <a:rPr lang="en-US" sz="16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 dirty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ON- CU Stop time input is on and CU has stopped time</a:t>
                      </a:r>
                      <a:r>
                        <a:rPr lang="en-US" sz="16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 dirty="0">
                        <a:solidFill>
                          <a:srgbClr val="485258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600" b="0" i="0" dirty="0">
                          <a:solidFill>
                            <a:srgbClr val="485258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2300" b="0" i="0" dirty="0">
                        <a:solidFill>
                          <a:srgbClr val="485258"/>
                        </a:solidFill>
                        <a:effectLst/>
                      </a:endParaRPr>
                    </a:p>
                  </a:txBody>
                  <a:tcPr marL="119045" marR="119045" marT="59523" marB="59523">
                    <a:lnL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471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895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9">
      <a:dk1>
        <a:srgbClr val="211E1C"/>
      </a:dk1>
      <a:lt1>
        <a:srgbClr val="FFFFFF"/>
      </a:lt1>
      <a:dk2>
        <a:srgbClr val="211E1C"/>
      </a:dk2>
      <a:lt2>
        <a:srgbClr val="FFFFFF"/>
      </a:lt2>
      <a:accent1>
        <a:srgbClr val="F8C000"/>
      </a:accent1>
      <a:accent2>
        <a:srgbClr val="F8C000"/>
      </a:accent2>
      <a:accent3>
        <a:srgbClr val="F8C000"/>
      </a:accent3>
      <a:accent4>
        <a:srgbClr val="FFC000"/>
      </a:accent4>
      <a:accent5>
        <a:srgbClr val="F8C000"/>
      </a:accent5>
      <a:accent6>
        <a:srgbClr val="F8C000"/>
      </a:accent6>
      <a:hlink>
        <a:srgbClr val="211E1C"/>
      </a:hlink>
      <a:folHlink>
        <a:srgbClr val="211E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7606</TotalTime>
  <Words>990</Words>
  <Application>Microsoft Office PowerPoint</Application>
  <PresentationFormat>Widescreen</PresentationFormat>
  <Paragraphs>233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Oswald</vt:lpstr>
      <vt:lpstr>Wingdings</vt:lpstr>
      <vt:lpstr>Office Theme</vt:lpstr>
      <vt:lpstr>Cabinet trouble shooting</vt:lpstr>
      <vt:lpstr>AGENDA</vt:lpstr>
      <vt:lpstr>Key assemblies &amp; components</vt:lpstr>
      <vt:lpstr>Atc cabinet serial bus system</vt:lpstr>
      <vt:lpstr>Troubleshooting I sb1 failure</vt:lpstr>
      <vt:lpstr>New atcc cabinet types</vt:lpstr>
      <vt:lpstr>New ATCC Components</vt:lpstr>
      <vt:lpstr>Atcc cmu update</vt:lpstr>
      <vt:lpstr>Cabinet switches</vt:lpstr>
      <vt:lpstr>Circuit breaker guide</vt:lpstr>
      <vt:lpstr>Result of removing componenets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Walter, Lauren</dc:creator>
  <cp:lastModifiedBy>Gillespie, Mindy</cp:lastModifiedBy>
  <cp:revision>189</cp:revision>
  <dcterms:created xsi:type="dcterms:W3CDTF">2019-09-05T16:27:00Z</dcterms:created>
  <dcterms:modified xsi:type="dcterms:W3CDTF">2020-03-09T18:44:41Z</dcterms:modified>
</cp:coreProperties>
</file>