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handoutMasterIdLst>
    <p:handoutMasterId r:id="rId61"/>
  </p:handoutMasterIdLst>
  <p:sldIdLst>
    <p:sldId id="399" r:id="rId2"/>
    <p:sldId id="256" r:id="rId3"/>
    <p:sldId id="283" r:id="rId4"/>
    <p:sldId id="406" r:id="rId5"/>
    <p:sldId id="317" r:id="rId6"/>
    <p:sldId id="285" r:id="rId7"/>
    <p:sldId id="313" r:id="rId8"/>
    <p:sldId id="352" r:id="rId9"/>
    <p:sldId id="320" r:id="rId10"/>
    <p:sldId id="321" r:id="rId11"/>
    <p:sldId id="322" r:id="rId12"/>
    <p:sldId id="286" r:id="rId13"/>
    <p:sldId id="369" r:id="rId14"/>
    <p:sldId id="330" r:id="rId15"/>
    <p:sldId id="404" r:id="rId16"/>
    <p:sldId id="392" r:id="rId17"/>
    <p:sldId id="403" r:id="rId18"/>
    <p:sldId id="370" r:id="rId19"/>
    <p:sldId id="358" r:id="rId20"/>
    <p:sldId id="371" r:id="rId21"/>
    <p:sldId id="262" r:id="rId22"/>
    <p:sldId id="372" r:id="rId23"/>
    <p:sldId id="263" r:id="rId24"/>
    <p:sldId id="373" r:id="rId25"/>
    <p:sldId id="260" r:id="rId26"/>
    <p:sldId id="374" r:id="rId27"/>
    <p:sldId id="282" r:id="rId28"/>
    <p:sldId id="375" r:id="rId29"/>
    <p:sldId id="275" r:id="rId30"/>
    <p:sldId id="376" r:id="rId31"/>
    <p:sldId id="267" r:id="rId32"/>
    <p:sldId id="287" r:id="rId33"/>
    <p:sldId id="377" r:id="rId34"/>
    <p:sldId id="345" r:id="rId35"/>
    <p:sldId id="340" r:id="rId36"/>
    <p:sldId id="335" r:id="rId37"/>
    <p:sldId id="338" r:id="rId38"/>
    <p:sldId id="339" r:id="rId39"/>
    <p:sldId id="378" r:id="rId40"/>
    <p:sldId id="396" r:id="rId41"/>
    <p:sldId id="281" r:id="rId42"/>
    <p:sldId id="379" r:id="rId43"/>
    <p:sldId id="397" r:id="rId44"/>
    <p:sldId id="398" r:id="rId45"/>
    <p:sldId id="328" r:id="rId46"/>
    <p:sldId id="405" r:id="rId47"/>
    <p:sldId id="380" r:id="rId48"/>
    <p:sldId id="381" r:id="rId49"/>
    <p:sldId id="382" r:id="rId50"/>
    <p:sldId id="384" r:id="rId51"/>
    <p:sldId id="385" r:id="rId52"/>
    <p:sldId id="386" r:id="rId53"/>
    <p:sldId id="387" r:id="rId54"/>
    <p:sldId id="388" r:id="rId55"/>
    <p:sldId id="400" r:id="rId56"/>
    <p:sldId id="294" r:id="rId57"/>
    <p:sldId id="357" r:id="rId58"/>
    <p:sldId id="278" r:id="rId5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0B01316-BE1F-4EFF-A88C-2EC16BE22A1E}">
          <p14:sldIdLst>
            <p14:sldId id="399"/>
            <p14:sldId id="256"/>
            <p14:sldId id="283"/>
            <p14:sldId id="406"/>
            <p14:sldId id="317"/>
            <p14:sldId id="285"/>
            <p14:sldId id="313"/>
            <p14:sldId id="352"/>
            <p14:sldId id="320"/>
            <p14:sldId id="321"/>
            <p14:sldId id="322"/>
          </p14:sldIdLst>
        </p14:section>
        <p14:section name="Features &amp; Benefits" id="{437B2B83-5621-4A39-BDA2-30C6950E5457}">
          <p14:sldIdLst>
            <p14:sldId id="286"/>
            <p14:sldId id="369"/>
            <p14:sldId id="330"/>
            <p14:sldId id="404"/>
            <p14:sldId id="392"/>
            <p14:sldId id="403"/>
            <p14:sldId id="370"/>
            <p14:sldId id="358"/>
            <p14:sldId id="371"/>
            <p14:sldId id="262"/>
            <p14:sldId id="372"/>
            <p14:sldId id="263"/>
            <p14:sldId id="373"/>
            <p14:sldId id="260"/>
            <p14:sldId id="374"/>
            <p14:sldId id="282"/>
            <p14:sldId id="375"/>
            <p14:sldId id="275"/>
            <p14:sldId id="376"/>
            <p14:sldId id="267"/>
          </p14:sldIdLst>
        </p14:section>
        <p14:section name="Key Components" id="{38FAFECF-4385-4CA7-A5EB-56120A052AA4}">
          <p14:sldIdLst>
            <p14:sldId id="287"/>
            <p14:sldId id="377"/>
            <p14:sldId id="345"/>
            <p14:sldId id="340"/>
            <p14:sldId id="335"/>
            <p14:sldId id="338"/>
            <p14:sldId id="339"/>
            <p14:sldId id="378"/>
            <p14:sldId id="396"/>
            <p14:sldId id="281"/>
            <p14:sldId id="379"/>
            <p14:sldId id="397"/>
            <p14:sldId id="398"/>
          </p14:sldIdLst>
        </p14:section>
        <p14:section name="Power Options" id="{2AA6AA8F-33F4-47A3-92C5-5275EC6ECFF3}">
          <p14:sldIdLst>
            <p14:sldId id="328"/>
            <p14:sldId id="405"/>
            <p14:sldId id="380"/>
            <p14:sldId id="381"/>
            <p14:sldId id="382"/>
            <p14:sldId id="384"/>
          </p14:sldIdLst>
        </p14:section>
        <p14:section name="Deployments" id="{D2E879A0-48DF-4B13-82DE-16F20CB431E5}">
          <p14:sldIdLst>
            <p14:sldId id="385"/>
            <p14:sldId id="386"/>
            <p14:sldId id="387"/>
            <p14:sldId id="388"/>
            <p14:sldId id="400"/>
          </p14:sldIdLst>
        </p14:section>
        <p14:section name="Closing" id="{F9735D1F-96FC-4190-805E-6B30C795E42A}">
          <p14:sldIdLst>
            <p14:sldId id="294"/>
            <p14:sldId id="357"/>
            <p14:sldId id="27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C41"/>
    <a:srgbClr val="ED1C24"/>
    <a:srgbClr val="F4777C"/>
    <a:srgbClr val="8CC541"/>
    <a:srgbClr val="0469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8" autoAdjust="0"/>
    <p:restoredTop sz="69130" autoAdjust="0"/>
  </p:normalViewPr>
  <p:slideViewPr>
    <p:cSldViewPr snapToGrid="0">
      <p:cViewPr varScale="1">
        <p:scale>
          <a:sx n="80" d="100"/>
          <a:sy n="80" d="100"/>
        </p:scale>
        <p:origin x="2112" y="84"/>
      </p:cViewPr>
      <p:guideLst/>
    </p:cSldViewPr>
  </p:slideViewPr>
  <p:outlineViewPr>
    <p:cViewPr>
      <p:scale>
        <a:sx n="33" d="100"/>
        <a:sy n="33" d="100"/>
      </p:scale>
      <p:origin x="0" y="-19440"/>
    </p:cViewPr>
  </p:outlineViewPr>
  <p:notesTextViewPr>
    <p:cViewPr>
      <p:scale>
        <a:sx n="3" d="2"/>
        <a:sy n="3" d="2"/>
      </p:scale>
      <p:origin x="0" y="0"/>
    </p:cViewPr>
  </p:notesTextViewPr>
  <p:sorterViewPr>
    <p:cViewPr varScale="1">
      <p:scale>
        <a:sx n="1" d="1"/>
        <a:sy n="1" d="1"/>
      </p:scale>
      <p:origin x="0" y="-5148"/>
    </p:cViewPr>
  </p:sorterViewPr>
  <p:notesViewPr>
    <p:cSldViewPr snapToGrid="0">
      <p:cViewPr varScale="1">
        <p:scale>
          <a:sx n="81" d="100"/>
          <a:sy n="81" d="100"/>
        </p:scale>
        <p:origin x="3144"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sz="1100" dirty="0"/>
              <a:t>McCain’s ATC Cabinet</a:t>
            </a:r>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B4465096-8CBB-4C60-BA0B-276346615E63}" type="datetime1">
              <a:rPr lang="en-US" sz="1000" smtClean="0"/>
              <a:t>5/16/2019</a:t>
            </a:fld>
            <a:endParaRPr lang="en-US" sz="1000" dirty="0"/>
          </a:p>
        </p:txBody>
      </p:sp>
      <p:sp>
        <p:nvSpPr>
          <p:cNvPr id="4" name="Footer Placeholder 3"/>
          <p:cNvSpPr>
            <a:spLocks noGrp="1"/>
          </p:cNvSpPr>
          <p:nvPr>
            <p:ph type="ftr" sz="quarter" idx="2"/>
          </p:nvPr>
        </p:nvSpPr>
        <p:spPr>
          <a:xfrm>
            <a:off x="-1373" y="9119474"/>
            <a:ext cx="3706474" cy="481726"/>
          </a:xfrm>
          <a:prstGeom prst="rect">
            <a:avLst/>
          </a:prstGeom>
        </p:spPr>
        <p:txBody>
          <a:bodyPr vert="horz" lIns="96661" tIns="48331" rIns="96661" bIns="48331" rtlCol="0" anchor="b"/>
          <a:lstStyle>
            <a:lvl1pPr algn="l">
              <a:defRPr sz="1300"/>
            </a:lvl1pPr>
          </a:lstStyle>
          <a:p>
            <a:pPr lvl="0"/>
            <a:r>
              <a:rPr lang="en-US" sz="1000">
                <a:solidFill>
                  <a:prstClr val="black">
                    <a:lumMod val="50000"/>
                    <a:lumOff val="50000"/>
                  </a:prstClr>
                </a:solidFill>
              </a:rPr>
              <a:t>Copyright © 2018 McCain, Inc. May not be distributed or reproduced without the written consent of McCain.</a:t>
            </a:r>
            <a:endParaRPr lang="en-US" sz="800" dirty="0">
              <a:solidFill>
                <a:prstClr val="black"/>
              </a:solidFill>
            </a:endParaRPr>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8C3F8E6-F2E7-4AEF-A14C-6C1F46CC3758}" type="slidenum">
              <a:rPr lang="en-US" sz="1000" smtClean="0">
                <a:latin typeface="Arial" panose="020B0604020202020204" pitchFamily="34" charset="0"/>
                <a:cs typeface="Arial" panose="020B0604020202020204" pitchFamily="34" charset="0"/>
              </a:rPr>
              <a:t>‹#›</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30855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McCain ATC Cabinet Series Presentation</a:t>
            </a:r>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000"/>
            </a:lvl1pPr>
          </a:lstStyle>
          <a:p>
            <a:fld id="{F6762F03-04CD-46F8-A621-73DDD24FC449}" type="datetime1">
              <a:rPr lang="en-US" smtClean="0"/>
              <a:t>5/16/2019</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000"/>
            </a:lvl1pPr>
          </a:lstStyle>
          <a:p>
            <a:r>
              <a:rPr lang="en-US"/>
              <a:t>Copyright © 2018 McCain, Inc. May not be distributed or reproduced without the written consent of McCain.</a:t>
            </a:r>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000"/>
            </a:lvl1pPr>
          </a:lstStyle>
          <a:p>
            <a:fld id="{67023E70-04F3-4CEB-A556-5268C3B99FD3}" type="slidenum">
              <a:rPr lang="en-US" smtClean="0"/>
              <a:pPr/>
              <a:t>‹#›</a:t>
            </a:fld>
            <a:endParaRPr lang="en-US" dirty="0"/>
          </a:p>
        </p:txBody>
      </p:sp>
    </p:spTree>
    <p:extLst>
      <p:ext uri="{BB962C8B-B14F-4D97-AF65-F5344CB8AC3E}">
        <p14:creationId xmlns:p14="http://schemas.microsoft.com/office/powerpoint/2010/main" val="121112881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023E70-04F3-4CEB-A556-5268C3B99FD3}" type="slidenum">
              <a:rPr lang="en-US" smtClean="0"/>
              <a:t>1</a:t>
            </a:fld>
            <a:endParaRPr lang="en-US" dirty="0"/>
          </a:p>
        </p:txBody>
      </p:sp>
      <p:sp>
        <p:nvSpPr>
          <p:cNvPr id="5" name="Date Placeholder 4"/>
          <p:cNvSpPr>
            <a:spLocks noGrp="1"/>
          </p:cNvSpPr>
          <p:nvPr>
            <p:ph type="dt" idx="11"/>
          </p:nvPr>
        </p:nvSpPr>
        <p:spPr/>
        <p:txBody>
          <a:bodyPr/>
          <a:lstStyle/>
          <a:p>
            <a:fld id="{DD1ED2D9-F68E-4877-A69F-D161FF8D2AF9}"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1856018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Increase operational efficiencies with built-in features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Expedite troubleshooting is a key element for traffic technicians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Requires</a:t>
            </a:r>
            <a:r>
              <a:rPr lang="en-US" sz="1100" baseline="0" dirty="0">
                <a:latin typeface="Arial" panose="020B0604020202020204" pitchFamily="34" charset="0"/>
                <a:cs typeface="Arial" panose="020B0604020202020204" pitchFamily="34" charset="0"/>
              </a:rPr>
              <a:t> less training and less </a:t>
            </a:r>
            <a:r>
              <a:rPr lang="en-US" sz="1100" dirty="0">
                <a:latin typeface="Arial" panose="020B0604020202020204" pitchFamily="34" charset="0"/>
                <a:cs typeface="Arial" panose="020B0604020202020204" pitchFamily="34" charset="0"/>
              </a:rPr>
              <a:t>inventory with compact HD components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Modular</a:t>
            </a:r>
            <a:r>
              <a:rPr lang="en-US" sz="1100" baseline="0" dirty="0">
                <a:latin typeface="Arial" panose="020B0604020202020204" pitchFamily="34" charset="0"/>
                <a:cs typeface="Arial" panose="020B0604020202020204" pitchFamily="34" charset="0"/>
              </a:rPr>
              <a:t> configurations meet different needs</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4938BFB-7683-4121-BD3F-BCCDF5D960FD}" type="slidenum">
              <a:rPr lang="en-US" smtClean="0"/>
              <a:t>10</a:t>
            </a:fld>
            <a:endParaRPr lang="en-US" dirty="0"/>
          </a:p>
        </p:txBody>
      </p:sp>
      <p:sp>
        <p:nvSpPr>
          <p:cNvPr id="5" name="Date Placeholder 4"/>
          <p:cNvSpPr>
            <a:spLocks noGrp="1"/>
          </p:cNvSpPr>
          <p:nvPr>
            <p:ph type="dt" idx="11"/>
          </p:nvPr>
        </p:nvSpPr>
        <p:spPr/>
        <p:txBody>
          <a:bodyPr/>
          <a:lstStyle/>
          <a:p>
            <a:fld id="{5777ABA9-DFE1-4E7D-8E5C-F9B7ADE99825}"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2608228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Save Money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Reduce liability</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Every single intersection in the US is a liability to an agency;</a:t>
            </a:r>
            <a:r>
              <a:rPr lang="en-US" sz="1100" baseline="0" dirty="0">
                <a:latin typeface="Arial" panose="020B0604020202020204" pitchFamily="34" charset="0"/>
                <a:cs typeface="Arial" panose="020B0604020202020204" pitchFamily="34" charset="0"/>
              </a:rPr>
              <a:t> an ATC cabinet reduces liability with the preventive accidental contact features</a:t>
            </a:r>
            <a:endParaRPr lang="en-US"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Energy savings is possible because there’s the ability to run more energy-efficient intersections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Adaptive to</a:t>
            </a:r>
            <a:r>
              <a:rPr lang="en-US" sz="1100" baseline="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future demand</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An</a:t>
            </a:r>
            <a:r>
              <a:rPr lang="en-US" sz="1100" baseline="0" dirty="0">
                <a:latin typeface="Arial" panose="020B0604020202020204" pitchFamily="34" charset="0"/>
                <a:cs typeface="Arial" panose="020B0604020202020204" pitchFamily="34" charset="0"/>
              </a:rPr>
              <a:t> ATC cabinet can be used for many different applications</a:t>
            </a:r>
          </a:p>
          <a:p>
            <a:pPr marL="1085850" lvl="2" indent="-171450">
              <a:buFont typeface="Arial" panose="020B0604020202020204" pitchFamily="34" charset="0"/>
              <a:buChar char="•"/>
            </a:pPr>
            <a:r>
              <a:rPr lang="en-US" sz="1100" i="1" baseline="0" dirty="0">
                <a:latin typeface="Arial" panose="020B0604020202020204" pitchFamily="34" charset="0"/>
                <a:cs typeface="Arial" panose="020B0604020202020204" pitchFamily="34" charset="0"/>
              </a:rPr>
              <a:t>Example: if an additional 17</a:t>
            </a:r>
            <a:r>
              <a:rPr lang="en-US" sz="1100" i="1" baseline="30000" dirty="0">
                <a:latin typeface="Arial" panose="020B0604020202020204" pitchFamily="34" charset="0"/>
                <a:cs typeface="Arial" panose="020B0604020202020204" pitchFamily="34" charset="0"/>
              </a:rPr>
              <a:t>th</a:t>
            </a:r>
            <a:r>
              <a:rPr lang="en-US" sz="1100" i="1" baseline="0" dirty="0">
                <a:latin typeface="Arial" panose="020B0604020202020204" pitchFamily="34" charset="0"/>
                <a:cs typeface="Arial" panose="020B0604020202020204" pitchFamily="34" charset="0"/>
              </a:rPr>
              <a:t> or 18</a:t>
            </a:r>
            <a:r>
              <a:rPr lang="en-US" sz="1100" i="1" baseline="30000" dirty="0">
                <a:latin typeface="Arial" panose="020B0604020202020204" pitchFamily="34" charset="0"/>
                <a:cs typeface="Arial" panose="020B0604020202020204" pitchFamily="34" charset="0"/>
              </a:rPr>
              <a:t>th</a:t>
            </a:r>
            <a:r>
              <a:rPr lang="en-US" sz="1100" i="1" baseline="0" dirty="0">
                <a:latin typeface="Arial" panose="020B0604020202020204" pitchFamily="34" charset="0"/>
                <a:cs typeface="Arial" panose="020B0604020202020204" pitchFamily="34" charset="0"/>
              </a:rPr>
              <a:t> channel is needed beyond a 16-channel output, an additional output assembly can be bolted on to meet future demands, saving money in the long run</a:t>
            </a:r>
            <a:endParaRPr lang="en-US" sz="11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4938BFB-7683-4121-BD3F-BCCDF5D960FD}" type="slidenum">
              <a:rPr lang="en-US" smtClean="0"/>
              <a:t>11</a:t>
            </a:fld>
            <a:endParaRPr lang="en-US" dirty="0"/>
          </a:p>
        </p:txBody>
      </p:sp>
      <p:sp>
        <p:nvSpPr>
          <p:cNvPr id="5" name="Date Placeholder 4"/>
          <p:cNvSpPr>
            <a:spLocks noGrp="1"/>
          </p:cNvSpPr>
          <p:nvPr>
            <p:ph type="dt" idx="11"/>
          </p:nvPr>
        </p:nvSpPr>
        <p:spPr/>
        <p:txBody>
          <a:bodyPr/>
          <a:lstStyle/>
          <a:p>
            <a:fld id="{530A6C47-5923-4B2F-8D13-1D8E9CF34E9F}"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1723504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67023E70-04F3-4CEB-A556-5268C3B99FD3}" type="slidenum">
              <a:rPr lang="en-US" smtClean="0"/>
              <a:t>12</a:t>
            </a:fld>
            <a:endParaRPr lang="en-US" dirty="0"/>
          </a:p>
        </p:txBody>
      </p:sp>
      <p:sp>
        <p:nvSpPr>
          <p:cNvPr id="5" name="Date Placeholder 4"/>
          <p:cNvSpPr>
            <a:spLocks noGrp="1"/>
          </p:cNvSpPr>
          <p:nvPr>
            <p:ph type="dt" idx="11"/>
          </p:nvPr>
        </p:nvSpPr>
        <p:spPr/>
        <p:txBody>
          <a:bodyPr/>
          <a:lstStyle/>
          <a:p>
            <a:fld id="{7B869EF4-2621-4710-B6EA-A9B09B3336B2}"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012719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1" dirty="0">
                <a:latin typeface="Arial" panose="020B0604020202020204" pitchFamily="34" charset="0"/>
                <a:cs typeface="Arial" panose="020B0604020202020204" pitchFamily="34" charset="0"/>
              </a:rPr>
              <a:t>Feature: an important</a:t>
            </a:r>
            <a:r>
              <a:rPr lang="en-US" sz="1100" b="1" baseline="0" dirty="0">
                <a:latin typeface="Arial" panose="020B0604020202020204" pitchFamily="34" charset="0"/>
                <a:cs typeface="Arial" panose="020B0604020202020204" pitchFamily="34" charset="0"/>
              </a:rPr>
              <a:t> feature is its compact, smart, HD components</a:t>
            </a:r>
            <a:endParaRPr lang="en-US" sz="11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7023E70-04F3-4CEB-A556-5268C3B99FD3}" type="slidenum">
              <a:rPr lang="en-US" smtClean="0"/>
              <a:t>13</a:t>
            </a:fld>
            <a:endParaRPr lang="en-US" dirty="0"/>
          </a:p>
        </p:txBody>
      </p:sp>
      <p:sp>
        <p:nvSpPr>
          <p:cNvPr id="5" name="Date Placeholder 4"/>
          <p:cNvSpPr>
            <a:spLocks noGrp="1"/>
          </p:cNvSpPr>
          <p:nvPr>
            <p:ph type="dt" idx="11"/>
          </p:nvPr>
        </p:nvSpPr>
        <p:spPr/>
        <p:txBody>
          <a:bodyPr/>
          <a:lstStyle/>
          <a:p>
            <a:fld id="{2C284C2F-3EEA-4B81-B2D2-6D1EE272FA15}"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1300339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1100" b="1" baseline="0" dirty="0">
                <a:latin typeface="Arial" panose="020B0604020202020204" pitchFamily="34" charset="0"/>
                <a:cs typeface="Arial" panose="020B0604020202020204" pitchFamily="34" charset="0"/>
              </a:rPr>
              <a:t>Benefit: able to do more with less</a:t>
            </a:r>
          </a:p>
          <a:p>
            <a:pPr marL="171450" indent="-171450">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More equipment capacity and f</a:t>
            </a:r>
            <a:r>
              <a:rPr lang="en-US" sz="1100" baseline="0" dirty="0">
                <a:latin typeface="Arial" panose="020B0604020202020204" pitchFamily="34" charset="0"/>
                <a:cs typeface="Arial" panose="020B0604020202020204" pitchFamily="34" charset="0"/>
              </a:rPr>
              <a:t>lexibility</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Rely on high-density (HD) components</a:t>
            </a:r>
          </a:p>
          <a:p>
            <a:pPr marL="1085850" lvl="2"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Switch pack</a:t>
            </a:r>
          </a:p>
          <a:p>
            <a:pPr marL="1085850" lvl="2"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Flasher</a:t>
            </a:r>
          </a:p>
          <a:p>
            <a:pPr marL="1085850" lvl="2"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Flash transfer relay (FTR)</a:t>
            </a:r>
          </a:p>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Ability to optimize cabinet space or acquire smaller cabinets</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With compact equipment, they use ½ the space</a:t>
            </a:r>
          </a:p>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Advanced technology allows expansion for different applications, from a very small pole-mount cabinet to a huge quad cabinet</a:t>
            </a:r>
          </a:p>
        </p:txBody>
      </p:sp>
      <p:sp>
        <p:nvSpPr>
          <p:cNvPr id="4" name="Slide Number Placeholder 3"/>
          <p:cNvSpPr>
            <a:spLocks noGrp="1"/>
          </p:cNvSpPr>
          <p:nvPr>
            <p:ph type="sldNum" sz="quarter" idx="10"/>
          </p:nvPr>
        </p:nvSpPr>
        <p:spPr/>
        <p:txBody>
          <a:bodyPr/>
          <a:lstStyle/>
          <a:p>
            <a:fld id="{39E4D037-54F2-486F-9EDA-E91E3105F446}" type="slidenum">
              <a:rPr lang="en-US" smtClean="0"/>
              <a:t>14</a:t>
            </a:fld>
            <a:endParaRPr lang="en-US" dirty="0"/>
          </a:p>
        </p:txBody>
      </p:sp>
      <p:sp>
        <p:nvSpPr>
          <p:cNvPr id="5" name="Date Placeholder 4"/>
          <p:cNvSpPr>
            <a:spLocks noGrp="1"/>
          </p:cNvSpPr>
          <p:nvPr>
            <p:ph type="dt" idx="11"/>
          </p:nvPr>
        </p:nvSpPr>
        <p:spPr/>
        <p:txBody>
          <a:bodyPr/>
          <a:lstStyle/>
          <a:p>
            <a:fld id="{46F267E2-F042-465D-94BE-F1E8D92FF598}"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4092745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1" baseline="0" dirty="0">
                <a:latin typeface="Arial" panose="020B0604020202020204" pitchFamily="34" charset="0"/>
                <a:cs typeface="Arial" panose="020B0604020202020204" pitchFamily="34" charset="0"/>
              </a:rPr>
              <a:t>Benefit: meets the needs of any agency</a:t>
            </a:r>
          </a:p>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ATC cabinet series suite has multiple cabinet size and power options</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350i</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352i</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356i</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357i</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Back pack</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DC power option is available</a:t>
            </a:r>
          </a:p>
        </p:txBody>
      </p:sp>
      <p:sp>
        <p:nvSpPr>
          <p:cNvPr id="4" name="Slide Number Placeholder 3"/>
          <p:cNvSpPr>
            <a:spLocks noGrp="1"/>
          </p:cNvSpPr>
          <p:nvPr>
            <p:ph type="sldNum" sz="quarter" idx="10"/>
          </p:nvPr>
        </p:nvSpPr>
        <p:spPr/>
        <p:txBody>
          <a:bodyPr/>
          <a:lstStyle/>
          <a:p>
            <a:fld id="{67023E70-04F3-4CEB-A556-5268C3B99FD3}" type="slidenum">
              <a:rPr lang="en-US" smtClean="0"/>
              <a:t>15</a:t>
            </a:fld>
            <a:endParaRPr lang="en-US" dirty="0"/>
          </a:p>
        </p:txBody>
      </p:sp>
      <p:sp>
        <p:nvSpPr>
          <p:cNvPr id="5" name="Date Placeholder 4"/>
          <p:cNvSpPr>
            <a:spLocks noGrp="1"/>
          </p:cNvSpPr>
          <p:nvPr>
            <p:ph type="dt" idx="11"/>
          </p:nvPr>
        </p:nvSpPr>
        <p:spPr/>
        <p:txBody>
          <a:bodyPr/>
          <a:lstStyle/>
          <a:p>
            <a:fld id="{D04342BC-6EEE-4DC6-B8D8-C285033B6B3A}"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695414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1" baseline="0" dirty="0">
                <a:latin typeface="Arial" panose="020B0604020202020204" pitchFamily="34" charset="0"/>
                <a:cs typeface="Arial" panose="020B0604020202020204" pitchFamily="34" charset="0"/>
              </a:rPr>
              <a:t>Benefit: meets the needs of any agency</a:t>
            </a:r>
          </a:p>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ATC cabinet series suite has multiple cabinet size and power options</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350i</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352i</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356i</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357i</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Back pack</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DC power option is available</a:t>
            </a:r>
          </a:p>
        </p:txBody>
      </p:sp>
      <p:sp>
        <p:nvSpPr>
          <p:cNvPr id="4" name="Slide Number Placeholder 3"/>
          <p:cNvSpPr>
            <a:spLocks noGrp="1"/>
          </p:cNvSpPr>
          <p:nvPr>
            <p:ph type="sldNum" sz="quarter" idx="10"/>
          </p:nvPr>
        </p:nvSpPr>
        <p:spPr/>
        <p:txBody>
          <a:bodyPr/>
          <a:lstStyle/>
          <a:p>
            <a:fld id="{67023E70-04F3-4CEB-A556-5268C3B99FD3}" type="slidenum">
              <a:rPr lang="en-US" smtClean="0"/>
              <a:t>16</a:t>
            </a:fld>
            <a:endParaRPr lang="en-US" dirty="0"/>
          </a:p>
        </p:txBody>
      </p:sp>
      <p:sp>
        <p:nvSpPr>
          <p:cNvPr id="5" name="Date Placeholder 4"/>
          <p:cNvSpPr>
            <a:spLocks noGrp="1"/>
          </p:cNvSpPr>
          <p:nvPr>
            <p:ph type="dt" idx="11"/>
          </p:nvPr>
        </p:nvSpPr>
        <p:spPr/>
        <p:txBody>
          <a:bodyPr/>
          <a:lstStyle/>
          <a:p>
            <a:fld id="{93F91B6C-C42D-44F9-BDAF-1C5194FC321C}"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894563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Consider this: what</a:t>
            </a:r>
            <a:r>
              <a:rPr lang="en-US" sz="1100" baseline="0" dirty="0">
                <a:latin typeface="Arial" panose="020B0604020202020204" pitchFamily="34" charset="0"/>
                <a:cs typeface="Arial" panose="020B0604020202020204" pitchFamily="34" charset="0"/>
              </a:rPr>
              <a:t> are your needs? </a:t>
            </a:r>
          </a:p>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Start a brief conversation of what agency’s needs are.</a:t>
            </a:r>
            <a:endParaRPr lang="en-US" sz="1100"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dirty="0"/>
              <a:t>McCain ATC Cabinet Series Presentation</a:t>
            </a:r>
          </a:p>
        </p:txBody>
      </p:sp>
      <p:sp>
        <p:nvSpPr>
          <p:cNvPr id="5" name="Date Placeholder 4"/>
          <p:cNvSpPr>
            <a:spLocks noGrp="1"/>
          </p:cNvSpPr>
          <p:nvPr>
            <p:ph type="dt" idx="11"/>
          </p:nvPr>
        </p:nvSpPr>
        <p:spPr/>
        <p:txBody>
          <a:bodyPr/>
          <a:lstStyle/>
          <a:p>
            <a:fld id="{338C0249-6AE3-4FB0-BA3E-06E7D4F3908F}"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Slide Number Placeholder 6"/>
          <p:cNvSpPr>
            <a:spLocks noGrp="1"/>
          </p:cNvSpPr>
          <p:nvPr>
            <p:ph type="sldNum" sz="quarter" idx="13"/>
          </p:nvPr>
        </p:nvSpPr>
        <p:spPr/>
        <p:txBody>
          <a:bodyPr/>
          <a:lstStyle/>
          <a:p>
            <a:fld id="{67023E70-04F3-4CEB-A556-5268C3B99FD3}" type="slidenum">
              <a:rPr lang="en-US" smtClean="0"/>
              <a:pPr/>
              <a:t>17</a:t>
            </a:fld>
            <a:endParaRPr lang="en-US" dirty="0"/>
          </a:p>
        </p:txBody>
      </p:sp>
    </p:spTree>
    <p:extLst>
      <p:ext uri="{BB962C8B-B14F-4D97-AF65-F5344CB8AC3E}">
        <p14:creationId xmlns:p14="http://schemas.microsoft.com/office/powerpoint/2010/main" val="2677757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Feature: decoupled service assembly</a:t>
            </a:r>
            <a:endParaRPr lang="en-US" sz="1100" b="1"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service assembly is separate from the</a:t>
            </a:r>
            <a:r>
              <a:rPr lang="en-US" sz="1100" baseline="0" dirty="0">
                <a:latin typeface="Arial" panose="020B0604020202020204" pitchFamily="34" charset="0"/>
                <a:cs typeface="Arial" panose="020B0604020202020204" pitchFamily="34" charset="0"/>
              </a:rPr>
              <a:t> output assembly, which </a:t>
            </a:r>
            <a:r>
              <a:rPr lang="en-US" sz="1100" dirty="0">
                <a:latin typeface="Arial" panose="020B0604020202020204" pitchFamily="34" charset="0"/>
                <a:cs typeface="Arial" panose="020B0604020202020204" pitchFamily="34" charset="0"/>
              </a:rPr>
              <a:t>differentiates us</a:t>
            </a:r>
            <a:r>
              <a:rPr lang="en-US" sz="1100" baseline="0" dirty="0">
                <a:latin typeface="Arial" panose="020B0604020202020204" pitchFamily="34" charset="0"/>
                <a:cs typeface="Arial" panose="020B0604020202020204" pitchFamily="34" charset="0"/>
              </a:rPr>
              <a:t> from the competition</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7023E70-04F3-4CEB-A556-5268C3B99FD3}" type="slidenum">
              <a:rPr lang="en-US" smtClean="0"/>
              <a:t>18</a:t>
            </a:fld>
            <a:endParaRPr lang="en-US" dirty="0"/>
          </a:p>
        </p:txBody>
      </p:sp>
      <p:sp>
        <p:nvSpPr>
          <p:cNvPr id="5" name="Date Placeholder 4"/>
          <p:cNvSpPr>
            <a:spLocks noGrp="1"/>
          </p:cNvSpPr>
          <p:nvPr>
            <p:ph type="dt" idx="11"/>
          </p:nvPr>
        </p:nvSpPr>
        <p:spPr/>
        <p:txBody>
          <a:bodyPr/>
          <a:lstStyle/>
          <a:p>
            <a:fld id="{77DD2144-38A2-4014-92DA-80BF94CF2AE3}"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4087819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1100" b="1" baseline="0" dirty="0">
                <a:latin typeface="Arial" panose="020B0604020202020204" pitchFamily="34" charset="0"/>
                <a:cs typeface="Arial" panose="020B0604020202020204" pitchFamily="34" charset="0"/>
              </a:rPr>
              <a:t>Benefit: it leaves an intersection in flash while troubleshooting</a:t>
            </a:r>
          </a:p>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Competition such as Intelight deviated from specifications and Econolite does not do it, that we’re aware of </a:t>
            </a:r>
          </a:p>
        </p:txBody>
      </p:sp>
      <p:sp>
        <p:nvSpPr>
          <p:cNvPr id="4" name="Slide Number Placeholder 3"/>
          <p:cNvSpPr>
            <a:spLocks noGrp="1"/>
          </p:cNvSpPr>
          <p:nvPr>
            <p:ph type="sldNum" sz="quarter" idx="10"/>
          </p:nvPr>
        </p:nvSpPr>
        <p:spPr/>
        <p:txBody>
          <a:bodyPr/>
          <a:lstStyle/>
          <a:p>
            <a:fld id="{67023E70-04F3-4CEB-A556-5268C3B99FD3}" type="slidenum">
              <a:rPr lang="en-US" smtClean="0"/>
              <a:t>19</a:t>
            </a:fld>
            <a:endParaRPr lang="en-US" dirty="0"/>
          </a:p>
        </p:txBody>
      </p:sp>
      <p:sp>
        <p:nvSpPr>
          <p:cNvPr id="5" name="Date Placeholder 4"/>
          <p:cNvSpPr>
            <a:spLocks noGrp="1"/>
          </p:cNvSpPr>
          <p:nvPr>
            <p:ph type="dt" idx="11"/>
          </p:nvPr>
        </p:nvSpPr>
        <p:spPr/>
        <p:txBody>
          <a:bodyPr/>
          <a:lstStyle/>
          <a:p>
            <a:fld id="{AEE40406-9612-48B0-AE1C-11ADFD18BBCE}"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57502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023E70-04F3-4CEB-A556-5268C3B99FD3}" type="slidenum">
              <a:rPr lang="en-US" smtClean="0"/>
              <a:t>2</a:t>
            </a:fld>
            <a:endParaRPr lang="en-US" dirty="0"/>
          </a:p>
        </p:txBody>
      </p:sp>
      <p:sp>
        <p:nvSpPr>
          <p:cNvPr id="5" name="Date Placeholder 4"/>
          <p:cNvSpPr>
            <a:spLocks noGrp="1"/>
          </p:cNvSpPr>
          <p:nvPr>
            <p:ph type="dt" idx="11"/>
          </p:nvPr>
        </p:nvSpPr>
        <p:spPr/>
        <p:txBody>
          <a:bodyPr/>
          <a:lstStyle/>
          <a:p>
            <a:fld id="{5BB5D197-EF63-4DCD-BE49-DB86481A6C05}"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304954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1" dirty="0">
                <a:latin typeface="Arial" panose="020B0604020202020204" pitchFamily="34" charset="0"/>
                <a:cs typeface="Arial" panose="020B0604020202020204" pitchFamily="34" charset="0"/>
              </a:rPr>
              <a:t>Feature:</a:t>
            </a:r>
            <a:r>
              <a:rPr lang="en-US" sz="1100" b="1" baseline="0" dirty="0">
                <a:latin typeface="Arial" panose="020B0604020202020204" pitchFamily="34" charset="0"/>
                <a:cs typeface="Arial" panose="020B0604020202020204" pitchFamily="34" charset="0"/>
              </a:rPr>
              <a:t> b</a:t>
            </a:r>
            <a:r>
              <a:rPr lang="en-US" sz="1100" b="1" dirty="0">
                <a:latin typeface="Arial" panose="020B0604020202020204" pitchFamily="34" charset="0"/>
                <a:cs typeface="Arial" panose="020B0604020202020204" pitchFamily="34" charset="0"/>
              </a:rPr>
              <a:t>uilt for today’s LED technology and lighting standards</a:t>
            </a:r>
          </a:p>
        </p:txBody>
      </p:sp>
      <p:sp>
        <p:nvSpPr>
          <p:cNvPr id="4" name="Slide Number Placeholder 3"/>
          <p:cNvSpPr>
            <a:spLocks noGrp="1"/>
          </p:cNvSpPr>
          <p:nvPr>
            <p:ph type="sldNum" sz="quarter" idx="10"/>
          </p:nvPr>
        </p:nvSpPr>
        <p:spPr/>
        <p:txBody>
          <a:bodyPr/>
          <a:lstStyle/>
          <a:p>
            <a:fld id="{67023E70-04F3-4CEB-A556-5268C3B99FD3}" type="slidenum">
              <a:rPr lang="en-US" smtClean="0"/>
              <a:t>20</a:t>
            </a:fld>
            <a:endParaRPr lang="en-US" dirty="0"/>
          </a:p>
        </p:txBody>
      </p:sp>
      <p:sp>
        <p:nvSpPr>
          <p:cNvPr id="5" name="Date Placeholder 4"/>
          <p:cNvSpPr>
            <a:spLocks noGrp="1"/>
          </p:cNvSpPr>
          <p:nvPr>
            <p:ph type="dt" idx="11"/>
          </p:nvPr>
        </p:nvSpPr>
        <p:spPr/>
        <p:txBody>
          <a:bodyPr/>
          <a:lstStyle/>
          <a:p>
            <a:fld id="{4E5DF477-7EF9-476F-AE2D-E9492DF7E465}"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990992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1" dirty="0">
                <a:latin typeface="Arial" panose="020B0604020202020204" pitchFamily="34" charset="0"/>
                <a:cs typeface="Arial" panose="020B0604020202020204" pitchFamily="34" charset="0"/>
              </a:rPr>
              <a:t>Benefit: use of low wattage leads to savings </a:t>
            </a:r>
          </a:p>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It’s designed for LED technology</a:t>
            </a:r>
          </a:p>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Pushes LED manufactures to create low voltage LEDs </a:t>
            </a:r>
          </a:p>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Could save up to 80% in energy savings</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7023E70-04F3-4CEB-A556-5268C3B99FD3}" type="slidenum">
              <a:rPr lang="en-US" smtClean="0"/>
              <a:t>21</a:t>
            </a:fld>
            <a:endParaRPr lang="en-US" dirty="0"/>
          </a:p>
        </p:txBody>
      </p:sp>
      <p:sp>
        <p:nvSpPr>
          <p:cNvPr id="5" name="Date Placeholder 4"/>
          <p:cNvSpPr>
            <a:spLocks noGrp="1"/>
          </p:cNvSpPr>
          <p:nvPr>
            <p:ph type="dt" idx="11"/>
          </p:nvPr>
        </p:nvSpPr>
        <p:spPr/>
        <p:txBody>
          <a:bodyPr/>
          <a:lstStyle/>
          <a:p>
            <a:fld id="{4BC4E940-8709-479A-9197-87B3E10AB4B3}"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102748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Feature: enables migration to low-voltage operations</a:t>
            </a:r>
          </a:p>
        </p:txBody>
      </p:sp>
      <p:sp>
        <p:nvSpPr>
          <p:cNvPr id="4" name="Slide Number Placeholder 3"/>
          <p:cNvSpPr>
            <a:spLocks noGrp="1"/>
          </p:cNvSpPr>
          <p:nvPr>
            <p:ph type="sldNum" sz="quarter" idx="10"/>
          </p:nvPr>
        </p:nvSpPr>
        <p:spPr/>
        <p:txBody>
          <a:bodyPr/>
          <a:lstStyle/>
          <a:p>
            <a:fld id="{67023E70-04F3-4CEB-A556-5268C3B99FD3}" type="slidenum">
              <a:rPr lang="en-US" smtClean="0"/>
              <a:t>22</a:t>
            </a:fld>
            <a:endParaRPr lang="en-US" dirty="0"/>
          </a:p>
        </p:txBody>
      </p:sp>
      <p:sp>
        <p:nvSpPr>
          <p:cNvPr id="5" name="Date Placeholder 4"/>
          <p:cNvSpPr>
            <a:spLocks noGrp="1"/>
          </p:cNvSpPr>
          <p:nvPr>
            <p:ph type="dt" idx="11"/>
          </p:nvPr>
        </p:nvSpPr>
        <p:spPr/>
        <p:txBody>
          <a:bodyPr/>
          <a:lstStyle/>
          <a:p>
            <a:fld id="{56CBC5AF-82F6-4635-8CB7-0B919DA02306}"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1409408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1100" b="1" baseline="0" dirty="0">
                <a:latin typeface="Arial" panose="020B0604020202020204" pitchFamily="34" charset="0"/>
                <a:cs typeface="Arial" panose="020B0604020202020204" pitchFamily="34" charset="0"/>
              </a:rPr>
              <a:t>Benefit: migration eliminates high voltage in the field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Cabinet can migrate to low-voltage operations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Makes for safer technology during knock downs, provides</a:t>
            </a:r>
            <a:r>
              <a:rPr lang="en-US" sz="1100" baseline="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safer access to cabinet</a:t>
            </a:r>
          </a:p>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Available migration path to 48 VDC </a:t>
            </a:r>
          </a:p>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Migration is about safety</a:t>
            </a:r>
          </a:p>
          <a:p>
            <a:pPr marL="742950" lvl="1" indent="-285750">
              <a:buFont typeface="Arial" panose="020B0604020202020204" pitchFamily="34" charset="0"/>
              <a:buChar char="•"/>
            </a:pPr>
            <a:r>
              <a:rPr lang="en-US" sz="1100" i="1" baseline="0" dirty="0">
                <a:latin typeface="Arial" panose="020B0604020202020204" pitchFamily="34" charset="0"/>
                <a:cs typeface="Arial" panose="020B0604020202020204" pitchFamily="34" charset="0"/>
              </a:rPr>
              <a:t>Example: if a pole is knocked down, migration occurs, therefore no more high energy exposed</a:t>
            </a:r>
          </a:p>
          <a:p>
            <a:pPr marL="285750" indent="-2857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With LED low wattage usage –smaller conductors are used, saving on copper</a:t>
            </a:r>
          </a:p>
        </p:txBody>
      </p:sp>
      <p:sp>
        <p:nvSpPr>
          <p:cNvPr id="4" name="Slide Number Placeholder 3"/>
          <p:cNvSpPr>
            <a:spLocks noGrp="1"/>
          </p:cNvSpPr>
          <p:nvPr>
            <p:ph type="sldNum" sz="quarter" idx="10"/>
          </p:nvPr>
        </p:nvSpPr>
        <p:spPr/>
        <p:txBody>
          <a:bodyPr/>
          <a:lstStyle/>
          <a:p>
            <a:fld id="{67023E70-04F3-4CEB-A556-5268C3B99FD3}" type="slidenum">
              <a:rPr lang="en-US" smtClean="0"/>
              <a:t>23</a:t>
            </a:fld>
            <a:endParaRPr lang="en-US" dirty="0"/>
          </a:p>
        </p:txBody>
      </p:sp>
      <p:sp>
        <p:nvSpPr>
          <p:cNvPr id="5" name="Date Placeholder 4"/>
          <p:cNvSpPr>
            <a:spLocks noGrp="1"/>
          </p:cNvSpPr>
          <p:nvPr>
            <p:ph type="dt" idx="11"/>
          </p:nvPr>
        </p:nvSpPr>
        <p:spPr/>
        <p:txBody>
          <a:bodyPr/>
          <a:lstStyle/>
          <a:p>
            <a:fld id="{95605A1D-167F-497A-81B4-3632659F1C8D}"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414651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Feature:</a:t>
            </a:r>
            <a:r>
              <a:rPr lang="en-US" sz="1100" b="1" baseline="0" dirty="0">
                <a:latin typeface="Arial" panose="020B0604020202020204" pitchFamily="34" charset="0"/>
                <a:cs typeface="Arial" panose="020B0604020202020204" pitchFamily="34" charset="0"/>
              </a:rPr>
              <a:t> actively </a:t>
            </a:r>
            <a:r>
              <a:rPr lang="en-US" sz="1100" b="1" dirty="0">
                <a:latin typeface="Arial" panose="020B0604020202020204" pitchFamily="34" charset="0"/>
                <a:cs typeface="Arial" panose="020B0604020202020204" pitchFamily="34" charset="0"/>
              </a:rPr>
              <a:t>monitors</a:t>
            </a:r>
            <a:r>
              <a:rPr lang="en-US" sz="1100" b="1" baseline="0" dirty="0">
                <a:latin typeface="Arial" panose="020B0604020202020204" pitchFamily="34" charset="0"/>
                <a:cs typeface="Arial" panose="020B0604020202020204" pitchFamily="34" charset="0"/>
              </a:rPr>
              <a:t> current load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Detects</a:t>
            </a:r>
            <a:r>
              <a:rPr lang="en-US" sz="1100" baseline="0" dirty="0">
                <a:latin typeface="Arial" panose="020B0604020202020204" pitchFamily="34" charset="0"/>
                <a:cs typeface="Arial" panose="020B0604020202020204" pitchFamily="34" charset="0"/>
              </a:rPr>
              <a:t> dark signals</a:t>
            </a:r>
          </a:p>
        </p:txBody>
      </p:sp>
      <p:sp>
        <p:nvSpPr>
          <p:cNvPr id="4" name="Slide Number Placeholder 3"/>
          <p:cNvSpPr>
            <a:spLocks noGrp="1"/>
          </p:cNvSpPr>
          <p:nvPr>
            <p:ph type="sldNum" sz="quarter" idx="10"/>
          </p:nvPr>
        </p:nvSpPr>
        <p:spPr/>
        <p:txBody>
          <a:bodyPr/>
          <a:lstStyle/>
          <a:p>
            <a:fld id="{67023E70-04F3-4CEB-A556-5268C3B99FD3}" type="slidenum">
              <a:rPr lang="en-US" smtClean="0"/>
              <a:t>24</a:t>
            </a:fld>
            <a:endParaRPr lang="en-US" dirty="0"/>
          </a:p>
        </p:txBody>
      </p:sp>
      <p:sp>
        <p:nvSpPr>
          <p:cNvPr id="5" name="Date Placeholder 4"/>
          <p:cNvSpPr>
            <a:spLocks noGrp="1"/>
          </p:cNvSpPr>
          <p:nvPr>
            <p:ph type="dt" idx="11"/>
          </p:nvPr>
        </p:nvSpPr>
        <p:spPr/>
        <p:txBody>
          <a:bodyPr/>
          <a:lstStyle/>
          <a:p>
            <a:fld id="{918037F8-79BC-4B5B-9070-BD2C066A3F4D}"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1859352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Benefit: proactively</a:t>
            </a:r>
            <a:r>
              <a:rPr lang="en-US" sz="1100" b="1" baseline="0" dirty="0">
                <a:latin typeface="Arial" panose="020B0604020202020204" pitchFamily="34" charset="0"/>
                <a:cs typeface="Arial" panose="020B0604020202020204" pitchFamily="34" charset="0"/>
              </a:rPr>
              <a:t> detects dark signals, puts intersection into flash, and sends an alarm/notification</a:t>
            </a:r>
          </a:p>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In the future, technology will allow us to have a viable path to see not only when a phase/leg load goes out, but will able to monitor the consumption and tell when it’s not working to its full potential</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Agency will be able to actively do maintenance on a signal</a:t>
            </a:r>
          </a:p>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Once the standard comes out, agencies will be able to monitor loads per intersection, per leg</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By sending a technician to replace a bulb before it goes out, agencies will drastically reduce liability</a:t>
            </a:r>
          </a:p>
        </p:txBody>
      </p:sp>
      <p:sp>
        <p:nvSpPr>
          <p:cNvPr id="4" name="Slide Number Placeholder 3"/>
          <p:cNvSpPr>
            <a:spLocks noGrp="1"/>
          </p:cNvSpPr>
          <p:nvPr>
            <p:ph type="sldNum" sz="quarter" idx="10"/>
          </p:nvPr>
        </p:nvSpPr>
        <p:spPr/>
        <p:txBody>
          <a:bodyPr/>
          <a:lstStyle/>
          <a:p>
            <a:fld id="{67023E70-04F3-4CEB-A556-5268C3B99FD3}" type="slidenum">
              <a:rPr lang="en-US" smtClean="0"/>
              <a:t>25</a:t>
            </a:fld>
            <a:endParaRPr lang="en-US" dirty="0"/>
          </a:p>
        </p:txBody>
      </p:sp>
      <p:sp>
        <p:nvSpPr>
          <p:cNvPr id="5" name="Date Placeholder 4"/>
          <p:cNvSpPr>
            <a:spLocks noGrp="1"/>
          </p:cNvSpPr>
          <p:nvPr>
            <p:ph type="dt" idx="11"/>
          </p:nvPr>
        </p:nvSpPr>
        <p:spPr/>
        <p:txBody>
          <a:bodyPr/>
          <a:lstStyle/>
          <a:p>
            <a:fld id="{17290581-CF27-4B7F-AB9A-90F2780BF8F6}"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2797294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Feature: constant flasher monitoring</a:t>
            </a:r>
          </a:p>
        </p:txBody>
      </p:sp>
      <p:sp>
        <p:nvSpPr>
          <p:cNvPr id="4" name="Slide Number Placeholder 3"/>
          <p:cNvSpPr>
            <a:spLocks noGrp="1"/>
          </p:cNvSpPr>
          <p:nvPr>
            <p:ph type="sldNum" sz="quarter" idx="10"/>
          </p:nvPr>
        </p:nvSpPr>
        <p:spPr/>
        <p:txBody>
          <a:bodyPr/>
          <a:lstStyle/>
          <a:p>
            <a:fld id="{67023E70-04F3-4CEB-A556-5268C3B99FD3}" type="slidenum">
              <a:rPr lang="en-US" smtClean="0"/>
              <a:t>26</a:t>
            </a:fld>
            <a:endParaRPr lang="en-US" dirty="0"/>
          </a:p>
        </p:txBody>
      </p:sp>
      <p:sp>
        <p:nvSpPr>
          <p:cNvPr id="5" name="Date Placeholder 4"/>
          <p:cNvSpPr>
            <a:spLocks noGrp="1"/>
          </p:cNvSpPr>
          <p:nvPr>
            <p:ph type="dt" idx="11"/>
          </p:nvPr>
        </p:nvSpPr>
        <p:spPr/>
        <p:txBody>
          <a:bodyPr/>
          <a:lstStyle/>
          <a:p>
            <a:fld id="{0AD9783A-3ABC-4711-ADF1-A333FD4B671E}"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395171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sym typeface="Wingdings" panose="05000000000000000000" pitchFamily="2" charset="2"/>
              </a:rPr>
              <a:t>Benefit: receive</a:t>
            </a:r>
            <a:r>
              <a:rPr lang="en-US" sz="1100" b="1" baseline="0" dirty="0">
                <a:latin typeface="Arial" panose="020B0604020202020204" pitchFamily="34" charset="0"/>
                <a:cs typeface="Arial" panose="020B0604020202020204" pitchFamily="34" charset="0"/>
                <a:sym typeface="Wingdings" panose="05000000000000000000" pitchFamily="2" charset="2"/>
              </a:rPr>
              <a:t> instant fault and failure notifications</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Detects a dark approach immediately</a:t>
            </a:r>
          </a:p>
          <a:p>
            <a:pPr marL="628650" lvl="1"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CMU load current monitoring provides instant notification of no-load situations</a:t>
            </a:r>
          </a:p>
          <a:p>
            <a:pPr marL="171450" lvl="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Monitor flasher and fuses constantly</a:t>
            </a:r>
          </a:p>
          <a:p>
            <a:pPr marL="628650" lvl="1"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Flasher output failures are identified daily, not when the flasher function is most needed after a malfunction has occurred.</a:t>
            </a:r>
          </a:p>
          <a:p>
            <a:pPr marL="171450" lvl="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If a flasher fails, it’s not put into a fail state, instead</a:t>
            </a:r>
            <a:r>
              <a:rPr lang="en-US" sz="1100" b="0" baseline="0" dirty="0">
                <a:latin typeface="Arial" panose="020B0604020202020204" pitchFamily="34" charset="0"/>
                <a:cs typeface="Arial" panose="020B0604020202020204" pitchFamily="34" charset="0"/>
              </a:rPr>
              <a:t> an alarm/notification is sent to the customer so they can go and replace the flasher</a:t>
            </a:r>
          </a:p>
          <a:p>
            <a:pPr marL="628650" lvl="1" indent="-171450">
              <a:buFont typeface="Arial" panose="020B0604020202020204" pitchFamily="34" charset="0"/>
              <a:buChar char="•"/>
            </a:pPr>
            <a:r>
              <a:rPr lang="en-US" sz="1100" b="0" i="1" dirty="0">
                <a:latin typeface="Arial" panose="020B0604020202020204" pitchFamily="34" charset="0"/>
                <a:cs typeface="Arial" panose="020B0604020202020204" pitchFamily="34" charset="0"/>
              </a:rPr>
              <a:t>Example: The alarm goes to the controller, then to a central if the central supports the custom NTCIP objects.  So in other words in order to get the full benefits of the cabinet notifications such as this, you would have to pair it with Transparity where we are looking at grabbing the data/ information and sharing through Transparity (i.e. log data, alarms by email, etc.).</a:t>
            </a:r>
          </a:p>
        </p:txBody>
      </p:sp>
      <p:sp>
        <p:nvSpPr>
          <p:cNvPr id="4" name="Slide Number Placeholder 3"/>
          <p:cNvSpPr>
            <a:spLocks noGrp="1"/>
          </p:cNvSpPr>
          <p:nvPr>
            <p:ph type="sldNum" sz="quarter" idx="10"/>
          </p:nvPr>
        </p:nvSpPr>
        <p:spPr/>
        <p:txBody>
          <a:bodyPr/>
          <a:lstStyle/>
          <a:p>
            <a:fld id="{67023E70-04F3-4CEB-A556-5268C3B99FD3}" type="slidenum">
              <a:rPr lang="en-US" smtClean="0"/>
              <a:t>27</a:t>
            </a:fld>
            <a:endParaRPr lang="en-US" dirty="0"/>
          </a:p>
        </p:txBody>
      </p:sp>
      <p:sp>
        <p:nvSpPr>
          <p:cNvPr id="5" name="Date Placeholder 4"/>
          <p:cNvSpPr>
            <a:spLocks noGrp="1"/>
          </p:cNvSpPr>
          <p:nvPr>
            <p:ph type="dt" idx="11"/>
          </p:nvPr>
        </p:nvSpPr>
        <p:spPr/>
        <p:txBody>
          <a:bodyPr/>
          <a:lstStyle/>
          <a:p>
            <a:fld id="{F143080F-8E9F-417E-AA7C-CCC4903A7121}"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2567767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Feature: protected</a:t>
            </a:r>
            <a:r>
              <a:rPr lang="en-US" sz="1100" b="1" baseline="0" dirty="0">
                <a:latin typeface="Arial" panose="020B0604020202020204" pitchFamily="34" charset="0"/>
                <a:cs typeface="Arial" panose="020B0604020202020204" pitchFamily="34" charset="0"/>
              </a:rPr>
              <a:t> parts</a:t>
            </a:r>
            <a:endParaRPr lang="en-US" sz="11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7023E70-04F3-4CEB-A556-5268C3B99FD3}" type="slidenum">
              <a:rPr lang="en-US" smtClean="0"/>
              <a:t>28</a:t>
            </a:fld>
            <a:endParaRPr lang="en-US" dirty="0"/>
          </a:p>
        </p:txBody>
      </p:sp>
      <p:sp>
        <p:nvSpPr>
          <p:cNvPr id="5" name="Date Placeholder 4"/>
          <p:cNvSpPr>
            <a:spLocks noGrp="1"/>
          </p:cNvSpPr>
          <p:nvPr>
            <p:ph type="dt" idx="11"/>
          </p:nvPr>
        </p:nvSpPr>
        <p:spPr/>
        <p:txBody>
          <a:bodyPr/>
          <a:lstStyle/>
          <a:p>
            <a:fld id="{7DEA8240-A9C9-44DB-BECD-E47D1ED2A21B}"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303230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Benefits: live</a:t>
            </a:r>
            <a:r>
              <a:rPr lang="en-US" sz="1100" b="1" baseline="0" dirty="0">
                <a:latin typeface="Arial" panose="020B0604020202020204" pitchFamily="34" charset="0"/>
                <a:cs typeface="Arial" panose="020B0604020202020204" pitchFamily="34" charset="0"/>
              </a:rPr>
              <a:t> parts are guarded to prevent accidental contact</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Personnel</a:t>
            </a:r>
            <a:r>
              <a:rPr lang="en-US" sz="1100" baseline="0" dirty="0">
                <a:latin typeface="Arial" panose="020B0604020202020204" pitchFamily="34" charset="0"/>
                <a:cs typeface="Arial" panose="020B0604020202020204" pitchFamily="34" charset="0"/>
              </a:rPr>
              <a:t> safety is increased</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NFPA 70/NEC guidelines are used by OSHA</a:t>
            </a:r>
            <a:r>
              <a:rPr lang="en-US" sz="1100" baseline="0" dirty="0">
                <a:latin typeface="Arial" panose="020B0604020202020204" pitchFamily="34" charset="0"/>
                <a:cs typeface="Arial" panose="020B0604020202020204" pitchFamily="34" charset="0"/>
              </a:rPr>
              <a:t> as guideline for their requirements</a:t>
            </a:r>
          </a:p>
          <a:p>
            <a:pPr marL="285750" indent="-285750">
              <a:buFont typeface="Arial" panose="020B0604020202020204" pitchFamily="34" charset="0"/>
              <a:buChar char="•"/>
            </a:pPr>
            <a:r>
              <a:rPr lang="en-US" sz="1100" baseline="0" dirty="0">
                <a:solidFill>
                  <a:prstClr val="black">
                    <a:lumMod val="65000"/>
                    <a:lumOff val="35000"/>
                  </a:prstClr>
                </a:solidFill>
                <a:latin typeface="Arial" panose="020B0604020202020204" pitchFamily="34" charset="0"/>
                <a:cs typeface="Arial" panose="020B0604020202020204" pitchFamily="34" charset="0"/>
              </a:rPr>
              <a:t>Benefits both markets – Caltrans &amp; NEMA</a:t>
            </a:r>
            <a:endParaRPr lang="en-US" sz="11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7023E70-04F3-4CEB-A556-5268C3B99FD3}" type="slidenum">
              <a:rPr lang="en-US" smtClean="0"/>
              <a:t>29</a:t>
            </a:fld>
            <a:endParaRPr lang="en-US" dirty="0"/>
          </a:p>
        </p:txBody>
      </p:sp>
      <p:sp>
        <p:nvSpPr>
          <p:cNvPr id="5" name="Date Placeholder 4"/>
          <p:cNvSpPr>
            <a:spLocks noGrp="1"/>
          </p:cNvSpPr>
          <p:nvPr>
            <p:ph type="dt" idx="11"/>
          </p:nvPr>
        </p:nvSpPr>
        <p:spPr/>
        <p:txBody>
          <a:bodyPr/>
          <a:lstStyle/>
          <a:p>
            <a:fld id="{D5FE6B60-9CEB-44D9-94CF-1D09801BB86C}"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209273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39E4D037-54F2-486F-9EDA-E91E3105F446}" type="slidenum">
              <a:rPr lang="en-US" smtClean="0"/>
              <a:t>3</a:t>
            </a:fld>
            <a:endParaRPr lang="en-US" dirty="0"/>
          </a:p>
        </p:txBody>
      </p:sp>
      <p:sp>
        <p:nvSpPr>
          <p:cNvPr id="5" name="Date Placeholder 4"/>
          <p:cNvSpPr>
            <a:spLocks noGrp="1"/>
          </p:cNvSpPr>
          <p:nvPr>
            <p:ph type="dt" idx="11"/>
          </p:nvPr>
        </p:nvSpPr>
        <p:spPr/>
        <p:txBody>
          <a:bodyPr/>
          <a:lstStyle/>
          <a:p>
            <a:fld id="{CE9D7E4C-0F89-4564-A0A4-88720A1DD86C}"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1202343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Features:</a:t>
            </a:r>
            <a:r>
              <a:rPr lang="en-US" sz="1100" b="1" baseline="0" dirty="0">
                <a:latin typeface="Arial" panose="020B0604020202020204" pitchFamily="34" charset="0"/>
                <a:cs typeface="Arial" panose="020B0604020202020204" pitchFamily="34" charset="0"/>
              </a:rPr>
              <a:t> 32 channel outputs and 120 detector inputs</a:t>
            </a:r>
            <a:endParaRPr lang="en-US" sz="11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7023E70-04F3-4CEB-A556-5268C3B99FD3}" type="slidenum">
              <a:rPr lang="en-US" smtClean="0"/>
              <a:t>30</a:t>
            </a:fld>
            <a:endParaRPr lang="en-US" dirty="0"/>
          </a:p>
        </p:txBody>
      </p:sp>
      <p:sp>
        <p:nvSpPr>
          <p:cNvPr id="5" name="Date Placeholder 4"/>
          <p:cNvSpPr>
            <a:spLocks noGrp="1"/>
          </p:cNvSpPr>
          <p:nvPr>
            <p:ph type="dt" idx="11"/>
          </p:nvPr>
        </p:nvSpPr>
        <p:spPr/>
        <p:txBody>
          <a:bodyPr/>
          <a:lstStyle/>
          <a:p>
            <a:fld id="{589549C7-B649-4117-87CC-D980E41EAF23}"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331740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Benefit: manages complex intersections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32 channel outputs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120 detector inputs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Ability to</a:t>
            </a:r>
            <a:r>
              <a:rPr lang="en-US" sz="1100" baseline="0" dirty="0">
                <a:latin typeface="Arial" panose="020B0604020202020204" pitchFamily="34" charset="0"/>
                <a:cs typeface="Arial" panose="020B0604020202020204" pitchFamily="34" charset="0"/>
              </a:rPr>
              <a:t> handle advanced operations</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Adaptive control</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Bicycle detection</a:t>
            </a:r>
          </a:p>
          <a:p>
            <a:pPr marL="628650" lvl="1"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Transit signal priority with dedicated BRT lanes</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7023E70-04F3-4CEB-A556-5268C3B99FD3}" type="slidenum">
              <a:rPr lang="en-US" smtClean="0"/>
              <a:t>31</a:t>
            </a:fld>
            <a:endParaRPr lang="en-US" dirty="0"/>
          </a:p>
        </p:txBody>
      </p:sp>
      <p:sp>
        <p:nvSpPr>
          <p:cNvPr id="5" name="Date Placeholder 4"/>
          <p:cNvSpPr>
            <a:spLocks noGrp="1"/>
          </p:cNvSpPr>
          <p:nvPr>
            <p:ph type="dt" idx="11"/>
          </p:nvPr>
        </p:nvSpPr>
        <p:spPr/>
        <p:txBody>
          <a:bodyPr/>
          <a:lstStyle/>
          <a:p>
            <a:fld id="{D4CDAB5D-0172-4C54-A5A7-829F5718A445}"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018263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Provide</a:t>
            </a:r>
            <a:r>
              <a:rPr lang="en-US" sz="1100" baseline="0" dirty="0">
                <a:latin typeface="Arial" panose="020B0604020202020204" pitchFamily="34" charset="0"/>
                <a:cs typeface="Arial" panose="020B0604020202020204" pitchFamily="34" charset="0"/>
              </a:rPr>
              <a:t> brief insight to assemblies and components</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7023E70-04F3-4CEB-A556-5268C3B99FD3}" type="slidenum">
              <a:rPr lang="en-US" smtClean="0"/>
              <a:t>32</a:t>
            </a:fld>
            <a:endParaRPr lang="en-US" dirty="0"/>
          </a:p>
        </p:txBody>
      </p:sp>
      <p:sp>
        <p:nvSpPr>
          <p:cNvPr id="5" name="Date Placeholder 4"/>
          <p:cNvSpPr>
            <a:spLocks noGrp="1"/>
          </p:cNvSpPr>
          <p:nvPr>
            <p:ph type="dt" idx="11"/>
          </p:nvPr>
        </p:nvSpPr>
        <p:spPr/>
        <p:txBody>
          <a:bodyPr/>
          <a:lstStyle/>
          <a:p>
            <a:fld id="{B200BF35-4F45-40FD-AF8A-E8A40ED75A57}"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1830656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7023E70-04F3-4CEB-A556-5268C3B99FD3}" type="slidenum">
              <a:rPr lang="en-US" smtClean="0"/>
              <a:t>33</a:t>
            </a:fld>
            <a:endParaRPr lang="en-US" dirty="0"/>
          </a:p>
        </p:txBody>
      </p:sp>
      <p:sp>
        <p:nvSpPr>
          <p:cNvPr id="5" name="Date Placeholder 4"/>
          <p:cNvSpPr>
            <a:spLocks noGrp="1"/>
          </p:cNvSpPr>
          <p:nvPr>
            <p:ph type="dt" idx="11"/>
          </p:nvPr>
        </p:nvSpPr>
        <p:spPr/>
        <p:txBody>
          <a:bodyPr/>
          <a:lstStyle/>
          <a:p>
            <a:fld id="{B721BEF1-B699-4704-B690-5231D878B62B}"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2921000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1" dirty="0">
                <a:latin typeface="Arial" panose="020B0604020202020204" pitchFamily="34" charset="0"/>
                <a:cs typeface="Arial" panose="020B0604020202020204" pitchFamily="34" charset="0"/>
              </a:rPr>
              <a:t>Input Assembly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Has 24-channel</a:t>
            </a:r>
            <a:r>
              <a:rPr lang="en-US" sz="1100" baseline="0" dirty="0">
                <a:latin typeface="Arial" panose="020B0604020202020204" pitchFamily="34" charset="0"/>
                <a:cs typeface="Arial" panose="020B0604020202020204" pitchFamily="34" charset="0"/>
              </a:rPr>
              <a:t> and </a:t>
            </a:r>
            <a:r>
              <a:rPr lang="en-US" sz="1100" dirty="0">
                <a:latin typeface="Arial" panose="020B0604020202020204" pitchFamily="34" charset="0"/>
                <a:cs typeface="Arial" panose="020B0604020202020204" pitchFamily="34" charset="0"/>
              </a:rPr>
              <a:t>48-channel capabilities</a:t>
            </a:r>
          </a:p>
        </p:txBody>
      </p:sp>
      <p:sp>
        <p:nvSpPr>
          <p:cNvPr id="4" name="Slide Number Placeholder 3"/>
          <p:cNvSpPr>
            <a:spLocks noGrp="1"/>
          </p:cNvSpPr>
          <p:nvPr>
            <p:ph type="sldNum" sz="quarter" idx="10"/>
          </p:nvPr>
        </p:nvSpPr>
        <p:spPr/>
        <p:txBody>
          <a:bodyPr/>
          <a:lstStyle/>
          <a:p>
            <a:fld id="{67023E70-04F3-4CEB-A556-5268C3B99FD3}" type="slidenum">
              <a:rPr lang="en-US" smtClean="0"/>
              <a:t>34</a:t>
            </a:fld>
            <a:endParaRPr lang="en-US" dirty="0"/>
          </a:p>
        </p:txBody>
      </p:sp>
      <p:sp>
        <p:nvSpPr>
          <p:cNvPr id="5" name="Date Placeholder 4"/>
          <p:cNvSpPr>
            <a:spLocks noGrp="1"/>
          </p:cNvSpPr>
          <p:nvPr>
            <p:ph type="dt" idx="11"/>
          </p:nvPr>
        </p:nvSpPr>
        <p:spPr/>
        <p:txBody>
          <a:bodyPr/>
          <a:lstStyle/>
          <a:p>
            <a:fld id="{3D5018A4-F07B-459B-B060-041DFA65F36F}"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1643780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1497013" y="1200150"/>
            <a:ext cx="4321175"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sz="1100" b="1" dirty="0">
                <a:latin typeface="Arial" panose="020B0604020202020204" pitchFamily="34" charset="0"/>
                <a:cs typeface="Arial" panose="020B0604020202020204" pitchFamily="34" charset="0"/>
              </a:rPr>
              <a:t>Output Assembly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Two versions available</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16-channel, 8-HDSP-FU (shown)</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32-channel, 16-HDSP-FU</a:t>
            </a:r>
          </a:p>
        </p:txBody>
      </p:sp>
      <p:sp>
        <p:nvSpPr>
          <p:cNvPr id="4" name="Date Placeholder 3"/>
          <p:cNvSpPr>
            <a:spLocks noGrp="1"/>
          </p:cNvSpPr>
          <p:nvPr>
            <p:ph type="dt" sz="quarter" idx="1"/>
          </p:nvPr>
        </p:nvSpPr>
        <p:spPr/>
        <p:txBody>
          <a:bodyPr/>
          <a:lstStyle/>
          <a:p>
            <a:pPr>
              <a:defRPr/>
            </a:pPr>
            <a:fld id="{B75A090F-6C4C-4A08-82B1-D843641990E7}" type="datetime1">
              <a:rPr lang="en-US" smtClean="0"/>
              <a:t>5/16/2019</a:t>
            </a:fld>
            <a:endParaRPr lang="en-US" dirty="0"/>
          </a:p>
        </p:txBody>
      </p:sp>
      <p:sp>
        <p:nvSpPr>
          <p:cNvPr id="2" name="Footer Placeholder 1"/>
          <p:cNvSpPr>
            <a:spLocks noGrp="1"/>
          </p:cNvSpPr>
          <p:nvPr>
            <p:ph type="ftr" sz="quarter" idx="4"/>
          </p:nvPr>
        </p:nvSpPr>
        <p:spPr/>
        <p:txBody>
          <a:bodyPr/>
          <a:lstStyle/>
          <a:p>
            <a:pPr>
              <a:defRPr/>
            </a:pPr>
            <a:r>
              <a:rPr lang="en-US"/>
              <a:t>Copyright © 2018 McCain, Inc. May not be distributed or reproduced without the written consent of McCain.</a:t>
            </a:r>
            <a:endParaRPr lang="en-US" dirty="0"/>
          </a:p>
        </p:txBody>
      </p:sp>
      <p:sp>
        <p:nvSpPr>
          <p:cNvPr id="3" name="Header Placeholder 2"/>
          <p:cNvSpPr>
            <a:spLocks noGrp="1"/>
          </p:cNvSpPr>
          <p:nvPr>
            <p:ph type="hdr" sz="quarter" idx="10"/>
          </p:nvPr>
        </p:nvSpPr>
        <p:spPr/>
        <p:txBody>
          <a:bodyPr/>
          <a:lstStyle/>
          <a:p>
            <a:r>
              <a:rPr lang="en-US" dirty="0"/>
              <a:t>McCain ATC Cabinet Series Presentation</a:t>
            </a:r>
          </a:p>
        </p:txBody>
      </p:sp>
    </p:spTree>
    <p:extLst>
      <p:ext uri="{BB962C8B-B14F-4D97-AF65-F5344CB8AC3E}">
        <p14:creationId xmlns:p14="http://schemas.microsoft.com/office/powerpoint/2010/main" val="10358539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497013" y="1200150"/>
            <a:ext cx="4321175"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sz="1100" b="1" dirty="0">
                <a:latin typeface="Arial" panose="020B0604020202020204" pitchFamily="34" charset="0"/>
                <a:cs typeface="Arial" panose="020B0604020202020204" pitchFamily="34" charset="0"/>
              </a:rPr>
              <a:t>Service Assembly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Service assembly is different for a 32 channel</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Has more breakers, fuses, and flashers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Pluggable filtering surge protector and main circuit breaker located at the point of utility service entry</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Maximizes cabinet assembly protection against electric surge</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Complies with NEC experts recommendation respectively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Advantages pluggable filtering surge protector:</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Has health indicators</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Easier to replace and maintain</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BBS terminal ready</a:t>
            </a:r>
          </a:p>
        </p:txBody>
      </p:sp>
      <p:sp>
        <p:nvSpPr>
          <p:cNvPr id="4" name="Date Placeholder 3"/>
          <p:cNvSpPr>
            <a:spLocks noGrp="1"/>
          </p:cNvSpPr>
          <p:nvPr>
            <p:ph type="dt" sz="quarter" idx="1"/>
          </p:nvPr>
        </p:nvSpPr>
        <p:spPr/>
        <p:txBody>
          <a:bodyPr/>
          <a:lstStyle/>
          <a:p>
            <a:pPr>
              <a:defRPr/>
            </a:pPr>
            <a:fld id="{FB939EAE-E9E0-49C1-A10A-85D0F22DF725}" type="datetime1">
              <a:rPr lang="en-US" smtClean="0"/>
              <a:t>5/16/2019</a:t>
            </a:fld>
            <a:endParaRPr lang="en-US" dirty="0"/>
          </a:p>
        </p:txBody>
      </p:sp>
      <p:sp>
        <p:nvSpPr>
          <p:cNvPr id="2" name="Footer Placeholder 1"/>
          <p:cNvSpPr>
            <a:spLocks noGrp="1"/>
          </p:cNvSpPr>
          <p:nvPr>
            <p:ph type="ftr" sz="quarter" idx="4"/>
          </p:nvPr>
        </p:nvSpPr>
        <p:spPr>
          <a:xfrm>
            <a:off x="0" y="9131049"/>
            <a:ext cx="3169920" cy="481726"/>
          </a:xfrm>
        </p:spPr>
        <p:txBody>
          <a:bodyPr/>
          <a:lstStyle/>
          <a:p>
            <a:pPr>
              <a:defRPr/>
            </a:pPr>
            <a:r>
              <a:rPr lang="en-US"/>
              <a:t>Copyright © 2018 McCain, Inc. May not be distributed or reproduced without the written consent of McCain.</a:t>
            </a:r>
            <a:endParaRPr lang="en-US" dirty="0"/>
          </a:p>
        </p:txBody>
      </p:sp>
      <p:sp>
        <p:nvSpPr>
          <p:cNvPr id="3" name="Header Placeholder 2"/>
          <p:cNvSpPr>
            <a:spLocks noGrp="1"/>
          </p:cNvSpPr>
          <p:nvPr>
            <p:ph type="hdr" sz="quarter" idx="10"/>
          </p:nvPr>
        </p:nvSpPr>
        <p:spPr/>
        <p:txBody>
          <a:bodyPr/>
          <a:lstStyle/>
          <a:p>
            <a:r>
              <a:rPr lang="en-US" dirty="0"/>
              <a:t>McCain ATC Cabinet Series Presentation</a:t>
            </a:r>
          </a:p>
        </p:txBody>
      </p:sp>
    </p:spTree>
    <p:extLst>
      <p:ext uri="{BB962C8B-B14F-4D97-AF65-F5344CB8AC3E}">
        <p14:creationId xmlns:p14="http://schemas.microsoft.com/office/powerpoint/2010/main" val="3060419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1497013" y="1200150"/>
            <a:ext cx="4321175"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latin typeface="Arial" panose="020B0604020202020204" pitchFamily="34" charset="0"/>
                <a:cs typeface="Arial" panose="020B0604020202020204" pitchFamily="34" charset="0"/>
              </a:rPr>
              <a:t>AC Clean Power Bus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Provides clean power (filtered) through (8) 120 VAC NEMA 5-15 outlets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As more cabinets are deployed, more network equipment such as CCTV are added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Clean power is requested; it’s standard for McCain cabinets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This is unique to the ATC cabinet</a:t>
            </a:r>
          </a:p>
        </p:txBody>
      </p:sp>
      <p:sp>
        <p:nvSpPr>
          <p:cNvPr id="4" name="Date Placeholder 3"/>
          <p:cNvSpPr>
            <a:spLocks noGrp="1"/>
          </p:cNvSpPr>
          <p:nvPr>
            <p:ph type="dt" sz="quarter" idx="1"/>
          </p:nvPr>
        </p:nvSpPr>
        <p:spPr/>
        <p:txBody>
          <a:bodyPr/>
          <a:lstStyle/>
          <a:p>
            <a:pPr>
              <a:defRPr/>
            </a:pPr>
            <a:fld id="{7B60A64E-32D1-485A-9ECE-EFA3C63DDE8D}" type="datetime1">
              <a:rPr lang="en-US" smtClean="0"/>
              <a:t>5/16/2019</a:t>
            </a:fld>
            <a:endParaRPr lang="en-US" dirty="0"/>
          </a:p>
        </p:txBody>
      </p:sp>
      <p:sp>
        <p:nvSpPr>
          <p:cNvPr id="2" name="Footer Placeholder 1"/>
          <p:cNvSpPr>
            <a:spLocks noGrp="1"/>
          </p:cNvSpPr>
          <p:nvPr>
            <p:ph type="ftr" sz="quarter" idx="4"/>
          </p:nvPr>
        </p:nvSpPr>
        <p:spPr/>
        <p:txBody>
          <a:bodyPr/>
          <a:lstStyle/>
          <a:p>
            <a:pPr>
              <a:defRPr/>
            </a:pPr>
            <a:r>
              <a:rPr lang="en-US"/>
              <a:t>Copyright © 2018 McCain, Inc. May not be distributed or reproduced without the written consent of McCain.</a:t>
            </a:r>
            <a:endParaRPr lang="en-US" dirty="0"/>
          </a:p>
        </p:txBody>
      </p:sp>
      <p:sp>
        <p:nvSpPr>
          <p:cNvPr id="3" name="Header Placeholder 2"/>
          <p:cNvSpPr>
            <a:spLocks noGrp="1"/>
          </p:cNvSpPr>
          <p:nvPr>
            <p:ph type="hdr" sz="quarter" idx="10"/>
          </p:nvPr>
        </p:nvSpPr>
        <p:spPr/>
        <p:txBody>
          <a:bodyPr/>
          <a:lstStyle/>
          <a:p>
            <a:r>
              <a:rPr lang="en-US" dirty="0"/>
              <a:t>McCain ATC Cabinet Series Presentation</a:t>
            </a:r>
          </a:p>
        </p:txBody>
      </p:sp>
    </p:spTree>
    <p:extLst>
      <p:ext uri="{BB962C8B-B14F-4D97-AF65-F5344CB8AC3E}">
        <p14:creationId xmlns:p14="http://schemas.microsoft.com/office/powerpoint/2010/main" val="2359488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1497013" y="1200150"/>
            <a:ext cx="4321175"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sz="1100" b="1" dirty="0">
                <a:latin typeface="Arial" panose="020B0604020202020204" pitchFamily="34" charset="0"/>
                <a:cs typeface="Arial" panose="020B0604020202020204" pitchFamily="34" charset="0"/>
              </a:rPr>
              <a:t>DC Power/Communication Assembly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Controller, output assembly, CMU all ties into this location</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Hosts the serial bus 1 &amp; 2 interface by means of (7) DB25 connectors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Distributes the 12/24/48 VDC power to assemblies by means of (7) Phoenix connectors</a:t>
            </a:r>
          </a:p>
          <a:p>
            <a:pPr marL="171450" indent="-171450">
              <a:buFont typeface="Arial" panose="020B0604020202020204" pitchFamily="34" charset="0"/>
              <a:buChar char="•"/>
            </a:pPr>
            <a:r>
              <a:rPr lang="en-US" sz="1100" i="0" kern="1200" dirty="0">
                <a:solidFill>
                  <a:schemeClr val="tx1"/>
                </a:solidFill>
                <a:effectLst/>
                <a:latin typeface="Arial" panose="020B0604020202020204" pitchFamily="34" charset="0"/>
                <a:ea typeface="+mn-ea"/>
                <a:cs typeface="Arial" panose="020B0604020202020204" pitchFamily="34" charset="0"/>
              </a:rPr>
              <a:t>SB3 is between the CMU to /HDSP/FU and ADU</a:t>
            </a:r>
            <a:endParaRPr lang="en-US" sz="1100" i="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Date Placeholder 3"/>
          <p:cNvSpPr>
            <a:spLocks noGrp="1"/>
          </p:cNvSpPr>
          <p:nvPr>
            <p:ph type="dt" sz="quarter" idx="1"/>
          </p:nvPr>
        </p:nvSpPr>
        <p:spPr/>
        <p:txBody>
          <a:bodyPr/>
          <a:lstStyle/>
          <a:p>
            <a:pPr>
              <a:defRPr/>
            </a:pPr>
            <a:fld id="{713E70B5-05A7-4023-B10E-470DAE5B34AB}" type="datetime1">
              <a:rPr lang="en-US" smtClean="0"/>
              <a:t>5/16/2019</a:t>
            </a:fld>
            <a:endParaRPr lang="en-US" dirty="0"/>
          </a:p>
        </p:txBody>
      </p:sp>
      <p:sp>
        <p:nvSpPr>
          <p:cNvPr id="2" name="Footer Placeholder 1"/>
          <p:cNvSpPr>
            <a:spLocks noGrp="1"/>
          </p:cNvSpPr>
          <p:nvPr>
            <p:ph type="ftr" sz="quarter" idx="4"/>
          </p:nvPr>
        </p:nvSpPr>
        <p:spPr/>
        <p:txBody>
          <a:bodyPr/>
          <a:lstStyle/>
          <a:p>
            <a:pPr>
              <a:defRPr/>
            </a:pPr>
            <a:r>
              <a:rPr lang="en-US"/>
              <a:t>Copyright © 2018 McCain, Inc. May not be distributed or reproduced without the written consent of McCain.</a:t>
            </a:r>
            <a:endParaRPr lang="en-US" dirty="0"/>
          </a:p>
        </p:txBody>
      </p:sp>
      <p:sp>
        <p:nvSpPr>
          <p:cNvPr id="3" name="Header Placeholder 2"/>
          <p:cNvSpPr>
            <a:spLocks noGrp="1"/>
          </p:cNvSpPr>
          <p:nvPr>
            <p:ph type="hdr" sz="quarter" idx="10"/>
          </p:nvPr>
        </p:nvSpPr>
        <p:spPr/>
        <p:txBody>
          <a:bodyPr/>
          <a:lstStyle/>
          <a:p>
            <a:r>
              <a:rPr lang="en-US" dirty="0"/>
              <a:t>McCain ATC Cabinet Series Presentation</a:t>
            </a:r>
          </a:p>
        </p:txBody>
      </p:sp>
    </p:spTree>
    <p:extLst>
      <p:ext uri="{BB962C8B-B14F-4D97-AF65-F5344CB8AC3E}">
        <p14:creationId xmlns:p14="http://schemas.microsoft.com/office/powerpoint/2010/main" val="849519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1" dirty="0">
                <a:latin typeface="Arial" panose="020B0604020202020204" pitchFamily="34" charset="0"/>
                <a:cs typeface="Arial" panose="020B0604020202020204" pitchFamily="34" charset="0"/>
              </a:rPr>
              <a:t>Field Output Termination Assembly (FOTA)</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Shown is a 1</a:t>
            </a:r>
            <a:r>
              <a:rPr lang="en-US" sz="1100" b="0" baseline="0" dirty="0">
                <a:latin typeface="Arial" panose="020B0604020202020204" pitchFamily="34" charset="0"/>
                <a:cs typeface="Arial" panose="020B0604020202020204" pitchFamily="34" charset="0"/>
              </a:rPr>
              <a:t>6-channel field output termination assembly</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For a 32 channel, will need</a:t>
            </a:r>
            <a:r>
              <a:rPr lang="en-US" sz="1100" b="0" baseline="0" dirty="0">
                <a:latin typeface="Arial" panose="020B0604020202020204" pitchFamily="34" charset="0"/>
                <a:cs typeface="Arial" panose="020B0604020202020204" pitchFamily="34" charset="0"/>
              </a:rPr>
              <a:t> two of these</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Houses all FTRs,</a:t>
            </a:r>
            <a:r>
              <a:rPr lang="en-US" sz="1100" b="0" baseline="0" dirty="0">
                <a:latin typeface="Arial" panose="020B0604020202020204" pitchFamily="34" charset="0"/>
                <a:cs typeface="Arial" panose="020B0604020202020204" pitchFamily="34" charset="0"/>
              </a:rPr>
              <a:t> flash blocks, MOVs</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7023E70-04F3-4CEB-A556-5268C3B99FD3}" type="slidenum">
              <a:rPr lang="en-US" smtClean="0"/>
              <a:t>39</a:t>
            </a:fld>
            <a:endParaRPr lang="en-US" dirty="0"/>
          </a:p>
        </p:txBody>
      </p:sp>
      <p:sp>
        <p:nvSpPr>
          <p:cNvPr id="5" name="Date Placeholder 4"/>
          <p:cNvSpPr>
            <a:spLocks noGrp="1"/>
          </p:cNvSpPr>
          <p:nvPr>
            <p:ph type="dt" idx="11"/>
          </p:nvPr>
        </p:nvSpPr>
        <p:spPr/>
        <p:txBody>
          <a:bodyPr/>
          <a:lstStyle/>
          <a:p>
            <a:fld id="{DB3E14B4-06D6-4EE8-B7E7-D927576F78A5}"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763771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First standards came out in 1976</a:t>
            </a:r>
          </a:p>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Specs have not changed in nearly 40 years</a:t>
            </a:r>
          </a:p>
          <a:p>
            <a:pPr marL="17145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99% of cabinet deployments across the US are using these standards</a:t>
            </a:r>
          </a:p>
        </p:txBody>
      </p:sp>
      <p:sp>
        <p:nvSpPr>
          <p:cNvPr id="4" name="Slide Number Placeholder 3"/>
          <p:cNvSpPr>
            <a:spLocks noGrp="1"/>
          </p:cNvSpPr>
          <p:nvPr>
            <p:ph type="sldNum" sz="quarter" idx="10"/>
          </p:nvPr>
        </p:nvSpPr>
        <p:spPr/>
        <p:txBody>
          <a:bodyPr/>
          <a:lstStyle/>
          <a:p>
            <a:fld id="{67023E70-04F3-4CEB-A556-5268C3B99FD3}" type="slidenum">
              <a:rPr lang="en-US" smtClean="0"/>
              <a:t>4</a:t>
            </a:fld>
            <a:endParaRPr lang="en-US" dirty="0"/>
          </a:p>
        </p:txBody>
      </p:sp>
      <p:sp>
        <p:nvSpPr>
          <p:cNvPr id="5" name="Date Placeholder 4"/>
          <p:cNvSpPr>
            <a:spLocks noGrp="1"/>
          </p:cNvSpPr>
          <p:nvPr>
            <p:ph type="dt" idx="11"/>
          </p:nvPr>
        </p:nvSpPr>
        <p:spPr/>
        <p:txBody>
          <a:bodyPr/>
          <a:lstStyle/>
          <a:p>
            <a:fld id="{646FC5A2-C370-4752-9A27-ABD4957E478C}"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dirty="0"/>
              <a:t>Copyright © 2016 McCain, Inc. May not be distributed or reproduced without the written consent of McCain.</a:t>
            </a:r>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1573692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Power Management Unit</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This takes 120 volts and converts it to 48volts</a:t>
            </a:r>
            <a:r>
              <a:rPr lang="en-US" sz="1100" b="0" baseline="0" dirty="0">
                <a:latin typeface="Arial" panose="020B0604020202020204" pitchFamily="34" charset="0"/>
                <a:cs typeface="Arial" panose="020B0604020202020204" pitchFamily="34" charset="0"/>
              </a:rPr>
              <a:t> to feed the cabinet and signal heads</a:t>
            </a:r>
          </a:p>
          <a:p>
            <a:pPr marL="171450" indent="-171450">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Additionally integrated inverter and battery charger can take 48 volts and convert it to 120 volts</a:t>
            </a:r>
          </a:p>
          <a:p>
            <a:pPr marL="171450" indent="-171450">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The PMU is for the DC version only</a:t>
            </a:r>
          </a:p>
        </p:txBody>
      </p:sp>
      <p:sp>
        <p:nvSpPr>
          <p:cNvPr id="4" name="Slide Number Placeholder 3"/>
          <p:cNvSpPr>
            <a:spLocks noGrp="1"/>
          </p:cNvSpPr>
          <p:nvPr>
            <p:ph type="sldNum" sz="quarter" idx="10"/>
          </p:nvPr>
        </p:nvSpPr>
        <p:spPr/>
        <p:txBody>
          <a:bodyPr/>
          <a:lstStyle/>
          <a:p>
            <a:fld id="{67023E70-04F3-4CEB-A556-5268C3B99FD3}" type="slidenum">
              <a:rPr lang="en-US" smtClean="0"/>
              <a:t>40</a:t>
            </a:fld>
            <a:endParaRPr lang="en-US" dirty="0"/>
          </a:p>
        </p:txBody>
      </p:sp>
      <p:sp>
        <p:nvSpPr>
          <p:cNvPr id="5" name="Date Placeholder 4"/>
          <p:cNvSpPr>
            <a:spLocks noGrp="1"/>
          </p:cNvSpPr>
          <p:nvPr>
            <p:ph type="dt" idx="11"/>
          </p:nvPr>
        </p:nvSpPr>
        <p:spPr/>
        <p:txBody>
          <a:bodyPr/>
          <a:lstStyle/>
          <a:p>
            <a:fld id="{D6927BF5-A1F4-47EE-8A20-E9EB9F48330D}"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3873421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023E70-04F3-4CEB-A556-5268C3B99FD3}" type="slidenum">
              <a:rPr lang="en-US" smtClean="0"/>
              <a:t>41</a:t>
            </a:fld>
            <a:endParaRPr lang="en-US" dirty="0"/>
          </a:p>
        </p:txBody>
      </p:sp>
      <p:sp>
        <p:nvSpPr>
          <p:cNvPr id="5" name="Date Placeholder 4"/>
          <p:cNvSpPr>
            <a:spLocks noGrp="1"/>
          </p:cNvSpPr>
          <p:nvPr>
            <p:ph type="dt" idx="11"/>
          </p:nvPr>
        </p:nvSpPr>
        <p:spPr/>
        <p:txBody>
          <a:bodyPr/>
          <a:lstStyle/>
          <a:p>
            <a:fld id="{FBD7CAE4-D620-4E24-A535-B692EE4A32CF}"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4856891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a:xfrm>
            <a:off x="366606" y="4480304"/>
            <a:ext cx="6581987" cy="4639170"/>
          </a:xfrm>
        </p:spPr>
        <p:txBody>
          <a:bodyPr/>
          <a:lstStyle/>
          <a:p>
            <a:pPr marL="0" indent="0">
              <a:buFont typeface="Arial" panose="020B0604020202020204" pitchFamily="34" charset="0"/>
              <a:buNone/>
              <a:defRPr/>
            </a:pPr>
            <a:r>
              <a:rPr lang="en-US" sz="900" b="1" dirty="0">
                <a:latin typeface="Arial" panose="020B0604020202020204" pitchFamily="34" charset="0"/>
                <a:cs typeface="Arial" panose="020B0604020202020204" pitchFamily="34" charset="0"/>
              </a:rPr>
              <a:t>Other compact components that make the ATC</a:t>
            </a:r>
            <a:r>
              <a:rPr lang="en-US" sz="900" b="1" baseline="0" dirty="0">
                <a:latin typeface="Arial" panose="020B0604020202020204" pitchFamily="34" charset="0"/>
                <a:cs typeface="Arial" panose="020B0604020202020204" pitchFamily="34" charset="0"/>
              </a:rPr>
              <a:t> cabinet smarter</a:t>
            </a:r>
            <a:endParaRPr lang="en-US" sz="900" b="1"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sz="900" b="0" u="sng" dirty="0">
                <a:latin typeface="Arial" panose="020B0604020202020204" pitchFamily="34" charset="0"/>
                <a:cs typeface="Arial" panose="020B0604020202020204" pitchFamily="34" charset="0"/>
              </a:rPr>
              <a:t>Universal HDSP-FU</a:t>
            </a:r>
          </a:p>
          <a:p>
            <a:pPr marL="171450" indent="-171450">
              <a:buFont typeface="Arial" panose="020B0604020202020204" pitchFamily="34" charset="0"/>
              <a:buChar char="•"/>
              <a:defRPr/>
            </a:pPr>
            <a:r>
              <a:rPr lang="en-US" sz="900" b="0" dirty="0">
                <a:latin typeface="Arial" panose="020B0604020202020204" pitchFamily="34" charset="0"/>
                <a:cs typeface="Arial" panose="020B0604020202020204" pitchFamily="34" charset="0"/>
              </a:rPr>
              <a:t>Interchangeable between switch pack and flasher function</a:t>
            </a:r>
          </a:p>
          <a:p>
            <a:pPr marL="0" indent="0">
              <a:buFont typeface="Arial" panose="020B0604020202020204" pitchFamily="34" charset="0"/>
              <a:buNone/>
              <a:defRPr/>
            </a:pPr>
            <a:endParaRPr lang="en-US" sz="900" b="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sz="900" b="0" u="sng" dirty="0">
                <a:latin typeface="Arial" panose="020B0604020202020204" pitchFamily="34" charset="0"/>
                <a:cs typeface="Arial" panose="020B0604020202020204" pitchFamily="34" charset="0"/>
              </a:rPr>
              <a:t>Auxiliary Display Unit (ADU2)</a:t>
            </a:r>
          </a:p>
          <a:p>
            <a:pPr marL="171450" indent="-171450">
              <a:buFont typeface="Arial" panose="020B0604020202020204" pitchFamily="34" charset="0"/>
              <a:buChar char="•"/>
              <a:defRPr/>
            </a:pPr>
            <a:r>
              <a:rPr lang="en-US" sz="900" b="0" dirty="0">
                <a:latin typeface="Arial" panose="020B0604020202020204" pitchFamily="34" charset="0"/>
                <a:cs typeface="Arial" panose="020B0604020202020204" pitchFamily="34" charset="0"/>
              </a:rPr>
              <a:t>Built-in Diagnostic Wizard provides concise view of signal states involved in fault, pinpoints faulty signal inputs, and provides guidance on how technicians should isolate the cause of the malfunction</a:t>
            </a:r>
          </a:p>
          <a:p>
            <a:pPr marL="0" indent="0">
              <a:buFont typeface="Arial" panose="020B0604020202020204" pitchFamily="34" charset="0"/>
              <a:buNone/>
              <a:defRPr/>
            </a:pPr>
            <a:endParaRPr lang="en-US" sz="900" b="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sz="900" b="0" u="sng" dirty="0">
                <a:latin typeface="Arial" panose="020B0604020202020204" pitchFamily="34" charset="0"/>
                <a:cs typeface="Arial" panose="020B0604020202020204" pitchFamily="34" charset="0"/>
              </a:rPr>
              <a:t>Cabinet Monitor Unit (CMU2)</a:t>
            </a:r>
          </a:p>
          <a:p>
            <a:pPr marL="171450" indent="-171450">
              <a:buFont typeface="Arial" panose="020B0604020202020204" pitchFamily="34" charset="0"/>
              <a:buChar char="•"/>
              <a:defRPr/>
            </a:pPr>
            <a:r>
              <a:rPr lang="en-US" sz="900" b="0" dirty="0">
                <a:latin typeface="Arial" panose="020B0604020202020204" pitchFamily="34" charset="0"/>
                <a:cs typeface="Arial" panose="020B0604020202020204" pitchFamily="34" charset="0"/>
              </a:rPr>
              <a:t>Compact plug-in modular format with 32-channel capability</a:t>
            </a:r>
          </a:p>
          <a:p>
            <a:pPr marL="171450" indent="-171450">
              <a:buFont typeface="Arial" panose="020B0604020202020204" pitchFamily="34" charset="0"/>
              <a:buChar char="•"/>
              <a:defRPr/>
            </a:pPr>
            <a:r>
              <a:rPr lang="en-US" sz="900" b="0" dirty="0">
                <a:latin typeface="Arial" panose="020B0604020202020204" pitchFamily="34" charset="0"/>
                <a:cs typeface="Arial" panose="020B0604020202020204" pitchFamily="34" charset="0"/>
              </a:rPr>
              <a:t>Programmed with datakey</a:t>
            </a:r>
          </a:p>
          <a:p>
            <a:pPr marL="171450" indent="-171450">
              <a:buFont typeface="Arial" panose="020B0604020202020204" pitchFamily="34" charset="0"/>
              <a:buChar char="•"/>
              <a:defRPr/>
            </a:pPr>
            <a:r>
              <a:rPr lang="en-US" sz="900" b="0" dirty="0">
                <a:latin typeface="Arial" panose="020B0604020202020204" pitchFamily="34" charset="0"/>
                <a:cs typeface="Arial" panose="020B0604020202020204" pitchFamily="34" charset="0"/>
              </a:rPr>
              <a:t>Built-in diagnostic wizard, isolates cause of malfunction</a:t>
            </a:r>
          </a:p>
          <a:p>
            <a:pPr marL="171450" indent="-171450">
              <a:buFont typeface="Arial" panose="020B0604020202020204" pitchFamily="34" charset="0"/>
              <a:buChar char="•"/>
              <a:defRPr/>
            </a:pPr>
            <a:r>
              <a:rPr lang="en-US" sz="900" b="0" dirty="0">
                <a:latin typeface="Arial" panose="020B0604020202020204" pitchFamily="34" charset="0"/>
                <a:cs typeface="Arial" panose="020B0604020202020204" pitchFamily="34" charset="0"/>
              </a:rPr>
              <a:t>Provides guidance on how technician should isolate the cause of malfunction</a:t>
            </a:r>
          </a:p>
          <a:p>
            <a:pPr marL="0" indent="0">
              <a:buFont typeface="Arial" panose="020B0604020202020204" pitchFamily="34" charset="0"/>
              <a:buNone/>
              <a:defRPr/>
            </a:pPr>
            <a:endParaRPr lang="en-US" sz="900" b="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sz="900" b="0" u="sng" dirty="0">
                <a:latin typeface="Arial" panose="020B0604020202020204" pitchFamily="34" charset="0"/>
                <a:cs typeface="Arial" panose="020B0604020202020204" pitchFamily="34" charset="0"/>
              </a:rPr>
              <a:t>Cabinet Power Supply</a:t>
            </a:r>
          </a:p>
          <a:p>
            <a:pPr marL="171450" indent="-171450">
              <a:buFont typeface="Arial" panose="020B0604020202020204" pitchFamily="34" charset="0"/>
              <a:buChar char="•"/>
              <a:defRPr/>
            </a:pPr>
            <a:r>
              <a:rPr lang="en-US" sz="900" b="0" dirty="0">
                <a:latin typeface="Arial" panose="020B0604020202020204" pitchFamily="34" charset="0"/>
                <a:cs typeface="Arial" panose="020B0604020202020204" pitchFamily="34" charset="0"/>
              </a:rPr>
              <a:t>Provides dual 24VDC power to the input and output assembly and 48VDC to the FTRs and main contactor</a:t>
            </a:r>
          </a:p>
          <a:p>
            <a:pPr marL="171450" indent="-171450">
              <a:buFont typeface="Arial" panose="020B0604020202020204" pitchFamily="34" charset="0"/>
              <a:buChar char="•"/>
              <a:defRPr/>
            </a:pPr>
            <a:r>
              <a:rPr lang="en-US" sz="900" b="0" dirty="0">
                <a:latin typeface="Arial" panose="020B0604020202020204" pitchFamily="34" charset="0"/>
                <a:cs typeface="Arial" panose="020B0604020202020204" pitchFamily="34" charset="0"/>
              </a:rPr>
              <a:t>HV version is power factor corrected and high efficiency (86%)</a:t>
            </a:r>
          </a:p>
          <a:p>
            <a:pPr marL="0" indent="0">
              <a:buFont typeface="Arial" panose="020B0604020202020204" pitchFamily="34" charset="0"/>
              <a:buNone/>
              <a:defRPr/>
            </a:pPr>
            <a:endParaRPr lang="en-US" sz="900" b="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sz="900" b="0" u="sng" dirty="0">
                <a:latin typeface="Arial" panose="020B0604020202020204" pitchFamily="34" charset="0"/>
                <a:cs typeface="Arial" panose="020B0604020202020204" pitchFamily="34" charset="0"/>
              </a:rPr>
              <a:t>Serial Interface Unit (SIU2)</a:t>
            </a:r>
          </a:p>
          <a:p>
            <a:pPr marL="171450" indent="-171450">
              <a:buFont typeface="Arial" panose="020B0604020202020204" pitchFamily="34" charset="0"/>
              <a:buChar char="•"/>
              <a:defRPr/>
            </a:pPr>
            <a:r>
              <a:rPr lang="en-US" sz="900" b="0" dirty="0">
                <a:latin typeface="Arial" panose="020B0604020202020204" pitchFamily="34" charset="0"/>
                <a:cs typeface="Arial" panose="020B0604020202020204" pitchFamily="34" charset="0"/>
              </a:rPr>
              <a:t>Provides 2070-2A field IO function on an individual rack mounted card</a:t>
            </a:r>
          </a:p>
        </p:txBody>
      </p:sp>
      <p:sp>
        <p:nvSpPr>
          <p:cNvPr id="4" name="Slide Number Placeholder 3"/>
          <p:cNvSpPr>
            <a:spLocks noGrp="1"/>
          </p:cNvSpPr>
          <p:nvPr>
            <p:ph type="sldNum" sz="quarter" idx="10"/>
          </p:nvPr>
        </p:nvSpPr>
        <p:spPr/>
        <p:txBody>
          <a:bodyPr/>
          <a:lstStyle/>
          <a:p>
            <a:fld id="{67023E70-04F3-4CEB-A556-5268C3B99FD3}" type="slidenum">
              <a:rPr lang="en-US" smtClean="0"/>
              <a:t>42</a:t>
            </a:fld>
            <a:endParaRPr lang="en-US" dirty="0"/>
          </a:p>
        </p:txBody>
      </p:sp>
      <p:sp>
        <p:nvSpPr>
          <p:cNvPr id="5" name="Date Placeholder 4"/>
          <p:cNvSpPr>
            <a:spLocks noGrp="1"/>
          </p:cNvSpPr>
          <p:nvPr>
            <p:ph type="dt" idx="11"/>
          </p:nvPr>
        </p:nvSpPr>
        <p:spPr/>
        <p:txBody>
          <a:bodyPr/>
          <a:lstStyle/>
          <a:p>
            <a:fld id="{938F96CF-4076-420A-A406-E2F1C270C139}"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3820542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This is a twofer</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A HD switch pack is equal to two older switch packs or flashers</a:t>
            </a:r>
            <a:endParaRPr lang="en-US" sz="11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You have to use two different inventories </a:t>
            </a:r>
          </a:p>
          <a:p>
            <a:pPr marL="628650" lvl="1" indent="-171450">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Switch packs</a:t>
            </a:r>
          </a:p>
          <a:p>
            <a:pPr marL="628650" lvl="1" indent="-171450">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Flashers</a:t>
            </a:r>
            <a:endParaRPr lang="en-US"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7023E70-04F3-4CEB-A556-5268C3B99FD3}" type="slidenum">
              <a:rPr lang="en-US" smtClean="0"/>
              <a:t>43</a:t>
            </a:fld>
            <a:endParaRPr lang="en-US" dirty="0"/>
          </a:p>
        </p:txBody>
      </p:sp>
      <p:sp>
        <p:nvSpPr>
          <p:cNvPr id="5" name="Date Placeholder 4"/>
          <p:cNvSpPr>
            <a:spLocks noGrp="1"/>
          </p:cNvSpPr>
          <p:nvPr>
            <p:ph type="dt" idx="11"/>
          </p:nvPr>
        </p:nvSpPr>
        <p:spPr/>
        <p:txBody>
          <a:bodyPr/>
          <a:lstStyle/>
          <a:p>
            <a:fld id="{0783BCE6-93AE-4351-AC23-70EC0E07DB35}"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1930082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HD Flasher Transfer Relay</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Top coil is active and gives a true status</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These cabinets run cooler which means components will last longer</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No longer uses 120v;</a:t>
            </a:r>
            <a:r>
              <a:rPr lang="en-US" sz="1100" b="0" baseline="0" dirty="0">
                <a:latin typeface="Arial" panose="020B0604020202020204" pitchFamily="34" charset="0"/>
                <a:cs typeface="Arial" panose="020B0604020202020204" pitchFamily="34" charset="0"/>
              </a:rPr>
              <a:t> instead uses a </a:t>
            </a:r>
            <a:r>
              <a:rPr lang="en-US" sz="1100" b="0" dirty="0">
                <a:latin typeface="Arial" panose="020B0604020202020204" pitchFamily="34" charset="0"/>
                <a:cs typeface="Arial" panose="020B0604020202020204" pitchFamily="34" charset="0"/>
              </a:rPr>
              <a:t>48v coil and is cool to the touch</a:t>
            </a:r>
          </a:p>
        </p:txBody>
      </p:sp>
      <p:sp>
        <p:nvSpPr>
          <p:cNvPr id="4" name="Slide Number Placeholder 3"/>
          <p:cNvSpPr>
            <a:spLocks noGrp="1"/>
          </p:cNvSpPr>
          <p:nvPr>
            <p:ph type="sldNum" sz="quarter" idx="10"/>
          </p:nvPr>
        </p:nvSpPr>
        <p:spPr/>
        <p:txBody>
          <a:bodyPr/>
          <a:lstStyle/>
          <a:p>
            <a:fld id="{67023E70-04F3-4CEB-A556-5268C3B99FD3}" type="slidenum">
              <a:rPr lang="en-US" smtClean="0"/>
              <a:t>44</a:t>
            </a:fld>
            <a:endParaRPr lang="en-US" dirty="0"/>
          </a:p>
        </p:txBody>
      </p:sp>
      <p:sp>
        <p:nvSpPr>
          <p:cNvPr id="5" name="Date Placeholder 4"/>
          <p:cNvSpPr>
            <a:spLocks noGrp="1"/>
          </p:cNvSpPr>
          <p:nvPr>
            <p:ph type="dt" idx="11"/>
          </p:nvPr>
        </p:nvSpPr>
        <p:spPr/>
        <p:txBody>
          <a:bodyPr/>
          <a:lstStyle/>
          <a:p>
            <a:fld id="{AFEFBC90-8718-4FD2-8356-1DD971D76619}"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7670376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023E70-04F3-4CEB-A556-5268C3B99FD3}" type="slidenum">
              <a:rPr lang="en-US" smtClean="0"/>
              <a:t>45</a:t>
            </a:fld>
            <a:endParaRPr lang="en-US" dirty="0"/>
          </a:p>
        </p:txBody>
      </p:sp>
      <p:sp>
        <p:nvSpPr>
          <p:cNvPr id="5" name="Date Placeholder 4"/>
          <p:cNvSpPr>
            <a:spLocks noGrp="1"/>
          </p:cNvSpPr>
          <p:nvPr>
            <p:ph type="dt" idx="11"/>
          </p:nvPr>
        </p:nvSpPr>
        <p:spPr/>
        <p:txBody>
          <a:bodyPr/>
          <a:lstStyle/>
          <a:p>
            <a:fld id="{9BA46464-53F5-46F9-8ECC-4980FA5CEEEE}"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7745718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The difference</a:t>
            </a:r>
            <a:r>
              <a:rPr lang="en-US" sz="1100" b="1" baseline="0" dirty="0">
                <a:latin typeface="Arial" panose="020B0604020202020204" pitchFamily="34" charset="0"/>
                <a:cs typeface="Arial" panose="020B0604020202020204" pitchFamily="34" charset="0"/>
              </a:rPr>
              <a:t> between </a:t>
            </a:r>
            <a:r>
              <a:rPr lang="en-US" sz="1100" b="1" dirty="0">
                <a:latin typeface="Arial" panose="020B0604020202020204" pitchFamily="34" charset="0"/>
                <a:cs typeface="Arial" panose="020B0604020202020204" pitchFamily="34" charset="0"/>
              </a:rPr>
              <a:t>AC and DC power</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Looking at it from an ATC cabinet</a:t>
            </a:r>
            <a:r>
              <a:rPr lang="en-US" sz="1100" b="0" baseline="0" dirty="0">
                <a:latin typeface="Arial" panose="020B0604020202020204" pitchFamily="34" charset="0"/>
                <a:cs typeface="Arial" panose="020B0604020202020204" pitchFamily="34" charset="0"/>
              </a:rPr>
              <a:t> perspective, AC and DC plays into the type of infrastructure that is needed</a:t>
            </a:r>
          </a:p>
          <a:p>
            <a:pPr marL="628650" lvl="1" indent="-171450">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When using AC in an ATC cabinet, the benefit of doing so is that you are able to use your current infrastructure, including LEDs</a:t>
            </a:r>
          </a:p>
          <a:p>
            <a:pPr marL="628650" lvl="1" indent="-171450">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In addition, AC power is alternating current that can go longer distances without power loss</a:t>
            </a:r>
          </a:p>
          <a:p>
            <a:pPr marL="171450" indent="-171450">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An ATC cabinet that uses DC power will require changes to infrastructure, including LEDs</a:t>
            </a:r>
          </a:p>
          <a:p>
            <a:pPr marL="628650" lvl="1" indent="-171450">
              <a:buFont typeface="Arial" panose="020B0604020202020204" pitchFamily="34" charset="0"/>
              <a:buChar char="•"/>
            </a:pPr>
            <a:r>
              <a:rPr lang="en-US" sz="1100" b="0" i="1" baseline="0" dirty="0">
                <a:latin typeface="Arial" panose="020B0604020202020204" pitchFamily="34" charset="0"/>
                <a:cs typeface="Arial" panose="020B0604020202020204" pitchFamily="34" charset="0"/>
              </a:rPr>
              <a:t>Example: The service pedestals are all for AC, there are none available for DC? </a:t>
            </a:r>
          </a:p>
          <a:p>
            <a:pPr marL="628650" lvl="1" indent="-171450">
              <a:buFont typeface="Arial" panose="020B0604020202020204" pitchFamily="34" charset="0"/>
              <a:buChar char="•"/>
            </a:pPr>
            <a:r>
              <a:rPr lang="en-US" sz="1100" b="0" i="1" baseline="0" dirty="0">
                <a:latin typeface="Arial" panose="020B0604020202020204" pitchFamily="34" charset="0"/>
                <a:cs typeface="Arial" panose="020B0604020202020204" pitchFamily="34" charset="0"/>
              </a:rPr>
              <a:t>Why is it that there is no DC in the field? It just hasn’t been adopted, perhaps it’s because there is more line loss with DC power than AC power</a:t>
            </a:r>
          </a:p>
        </p:txBody>
      </p:sp>
      <p:sp>
        <p:nvSpPr>
          <p:cNvPr id="4" name="Header Placeholder 3"/>
          <p:cNvSpPr>
            <a:spLocks noGrp="1"/>
          </p:cNvSpPr>
          <p:nvPr>
            <p:ph type="hdr" sz="quarter" idx="10"/>
          </p:nvPr>
        </p:nvSpPr>
        <p:spPr/>
        <p:txBody>
          <a:bodyPr/>
          <a:lstStyle/>
          <a:p>
            <a:r>
              <a:rPr lang="en-US" dirty="0"/>
              <a:t>McCain ATC Cabinet Series Presentation</a:t>
            </a:r>
          </a:p>
        </p:txBody>
      </p:sp>
      <p:sp>
        <p:nvSpPr>
          <p:cNvPr id="5" name="Date Placeholder 4"/>
          <p:cNvSpPr>
            <a:spLocks noGrp="1"/>
          </p:cNvSpPr>
          <p:nvPr>
            <p:ph type="dt" idx="11"/>
          </p:nvPr>
        </p:nvSpPr>
        <p:spPr/>
        <p:txBody>
          <a:bodyPr/>
          <a:lstStyle/>
          <a:p>
            <a:fld id="{8E3C1470-2BC0-47B2-A528-96AB8B3399B2}"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Slide Number Placeholder 6"/>
          <p:cNvSpPr>
            <a:spLocks noGrp="1"/>
          </p:cNvSpPr>
          <p:nvPr>
            <p:ph type="sldNum" sz="quarter" idx="13"/>
          </p:nvPr>
        </p:nvSpPr>
        <p:spPr/>
        <p:txBody>
          <a:bodyPr/>
          <a:lstStyle/>
          <a:p>
            <a:fld id="{67023E70-04F3-4CEB-A556-5268C3B99FD3}" type="slidenum">
              <a:rPr lang="en-US" smtClean="0"/>
              <a:pPr/>
              <a:t>46</a:t>
            </a:fld>
            <a:endParaRPr lang="en-US" dirty="0"/>
          </a:p>
        </p:txBody>
      </p:sp>
    </p:spTree>
    <p:extLst>
      <p:ext uri="{BB962C8B-B14F-4D97-AF65-F5344CB8AC3E}">
        <p14:creationId xmlns:p14="http://schemas.microsoft.com/office/powerpoint/2010/main" val="2638813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1100" b="1" kern="1200" dirty="0">
                <a:solidFill>
                  <a:schemeClr val="tx1"/>
                </a:solidFill>
                <a:effectLst/>
                <a:latin typeface="Arial" panose="020B0604020202020204" pitchFamily="34" charset="0"/>
                <a:ea typeface="+mn-ea"/>
                <a:cs typeface="Arial" panose="020B0604020202020204" pitchFamily="34" charset="0"/>
              </a:rPr>
              <a:t>Advantages to using the high-voltage ATC cabinet</a:t>
            </a:r>
          </a:p>
          <a:p>
            <a:pPr marL="171450" indent="-171450">
              <a:buFont typeface="Arial" panose="020B0604020202020204" pitchFamily="34" charset="0"/>
              <a:buChar char="•"/>
            </a:pPr>
            <a:r>
              <a:rPr lang="en-US" sz="1100" kern="1200" dirty="0">
                <a:solidFill>
                  <a:schemeClr val="tx1"/>
                </a:solidFill>
                <a:effectLst/>
                <a:latin typeface="Arial" panose="020B0604020202020204" pitchFamily="34" charset="0"/>
                <a:ea typeface="+mn-ea"/>
                <a:cs typeface="Arial" panose="020B0604020202020204" pitchFamily="34" charset="0"/>
              </a:rPr>
              <a:t>Direct replacement of existing cabinet – BBS stays the same</a:t>
            </a:r>
          </a:p>
          <a:p>
            <a:pPr marL="171450" indent="-171450">
              <a:buFont typeface="Arial" panose="020B0604020202020204" pitchFamily="34" charset="0"/>
              <a:buChar char="•"/>
            </a:pPr>
            <a:r>
              <a:rPr lang="en-US" sz="1100" b="0" kern="1200" baseline="0" dirty="0">
                <a:solidFill>
                  <a:schemeClr val="tx1"/>
                </a:solidFill>
                <a:effectLst/>
                <a:latin typeface="Arial" panose="020B0604020202020204" pitchFamily="34" charset="0"/>
                <a:ea typeface="+mn-ea"/>
                <a:cs typeface="Arial" panose="020B0604020202020204" pitchFamily="34" charset="0"/>
              </a:rPr>
              <a:t>Can keep existing infrastructure, except for incandescent lamps and can put it on same foundation</a:t>
            </a:r>
          </a:p>
          <a:p>
            <a:pPr marL="628650" lvl="1" indent="-171450">
              <a:buFont typeface="Arial" panose="020B0604020202020204" pitchFamily="34" charset="0"/>
              <a:buChar char="•"/>
            </a:pPr>
            <a:r>
              <a:rPr lang="en-US" sz="1100" b="0" kern="1200" baseline="0" dirty="0">
                <a:solidFill>
                  <a:schemeClr val="tx1"/>
                </a:solidFill>
                <a:effectLst/>
                <a:latin typeface="Arial" panose="020B0604020202020204" pitchFamily="34" charset="0"/>
                <a:ea typeface="+mn-ea"/>
                <a:cs typeface="Arial" panose="020B0604020202020204" pitchFamily="34" charset="0"/>
              </a:rPr>
              <a:t>Make sure that your intersections do not have incandescent lamps</a:t>
            </a:r>
          </a:p>
          <a:p>
            <a:pPr marL="171450" lvl="0" indent="-171450">
              <a:buFont typeface="Arial" panose="020B0604020202020204" pitchFamily="34" charset="0"/>
              <a:buChar char="•"/>
            </a:pPr>
            <a:r>
              <a:rPr lang="en-US" sz="1100" kern="1200" dirty="0">
                <a:solidFill>
                  <a:schemeClr val="tx1"/>
                </a:solidFill>
                <a:effectLst/>
                <a:latin typeface="Arial" panose="020B0604020202020204" pitchFamily="34" charset="0"/>
                <a:ea typeface="+mn-ea"/>
                <a:cs typeface="Arial" panose="020B0604020202020204" pitchFamily="34" charset="0"/>
              </a:rPr>
              <a:t>Field loads (heads) stay the same</a:t>
            </a:r>
          </a:p>
        </p:txBody>
      </p:sp>
      <p:sp>
        <p:nvSpPr>
          <p:cNvPr id="4" name="Slide Number Placeholder 3"/>
          <p:cNvSpPr>
            <a:spLocks noGrp="1"/>
          </p:cNvSpPr>
          <p:nvPr>
            <p:ph type="sldNum" sz="quarter" idx="10"/>
          </p:nvPr>
        </p:nvSpPr>
        <p:spPr/>
        <p:txBody>
          <a:bodyPr/>
          <a:lstStyle/>
          <a:p>
            <a:fld id="{67023E70-04F3-4CEB-A556-5268C3B99FD3}" type="slidenum">
              <a:rPr lang="en-US" smtClean="0"/>
              <a:t>47</a:t>
            </a:fld>
            <a:endParaRPr lang="en-US" dirty="0"/>
          </a:p>
        </p:txBody>
      </p:sp>
      <p:sp>
        <p:nvSpPr>
          <p:cNvPr id="5" name="Date Placeholder 4"/>
          <p:cNvSpPr>
            <a:spLocks noGrp="1"/>
          </p:cNvSpPr>
          <p:nvPr>
            <p:ph type="dt" idx="11"/>
          </p:nvPr>
        </p:nvSpPr>
        <p:spPr/>
        <p:txBody>
          <a:bodyPr/>
          <a:lstStyle/>
          <a:p>
            <a:fld id="{18A02E8D-3A91-4103-B8D0-9C2FD32EE456}"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22331116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1100" b="1" kern="1200" dirty="0">
                <a:solidFill>
                  <a:schemeClr val="tx1"/>
                </a:solidFill>
                <a:effectLst/>
                <a:latin typeface="Arial" panose="020B0604020202020204" pitchFamily="34" charset="0"/>
                <a:ea typeface="+mn-ea"/>
                <a:cs typeface="Arial" panose="020B0604020202020204" pitchFamily="34" charset="0"/>
              </a:rPr>
              <a:t>Disadvantages to using the high-voltage power</a:t>
            </a:r>
          </a:p>
          <a:p>
            <a:pPr marL="171450" indent="-171450">
              <a:buFont typeface="Arial" panose="020B0604020202020204" pitchFamily="34" charset="0"/>
              <a:buChar char="•"/>
            </a:pPr>
            <a:r>
              <a:rPr lang="en-US" sz="1100" kern="1200" dirty="0">
                <a:solidFill>
                  <a:schemeClr val="tx1"/>
                </a:solidFill>
                <a:effectLst/>
                <a:latin typeface="Arial" panose="020B0604020202020204" pitchFamily="34" charset="0"/>
                <a:ea typeface="+mn-ea"/>
                <a:cs typeface="Arial" panose="020B0604020202020204" pitchFamily="34" charset="0"/>
              </a:rPr>
              <a:t>Subjects technicians/public (if pole gets knocked down) to shock hazard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mn-ea"/>
                <a:cs typeface="Arial" panose="020B0604020202020204" pitchFamily="34" charset="0"/>
              </a:rPr>
              <a:t>Shock hazard is a disadvantage of</a:t>
            </a:r>
            <a:r>
              <a:rPr lang="en-US" sz="1100" b="0" kern="1200" baseline="0" dirty="0">
                <a:solidFill>
                  <a:schemeClr val="tx1"/>
                </a:solidFill>
                <a:effectLst/>
                <a:latin typeface="Arial" panose="020B0604020202020204" pitchFamily="34" charset="0"/>
                <a:ea typeface="+mn-ea"/>
                <a:cs typeface="Arial" panose="020B0604020202020204" pitchFamily="34" charset="0"/>
              </a:rPr>
              <a:t> any high power</a:t>
            </a:r>
          </a:p>
          <a:p>
            <a:pPr marL="171450" indent="-171450">
              <a:buFont typeface="Arial" panose="020B0604020202020204" pitchFamily="34" charset="0"/>
              <a:buChar char="•"/>
            </a:pPr>
            <a:r>
              <a:rPr lang="en-US" sz="1100" kern="1200" dirty="0">
                <a:solidFill>
                  <a:schemeClr val="tx1"/>
                </a:solidFill>
                <a:effectLst/>
                <a:latin typeface="Arial" panose="020B0604020202020204" pitchFamily="34" charset="0"/>
                <a:ea typeface="+mn-ea"/>
                <a:cs typeface="Arial" panose="020B0604020202020204" pitchFamily="34" charset="0"/>
              </a:rPr>
              <a:t>New equipment means a learning curve for the agency, regardless of power type</a:t>
            </a:r>
          </a:p>
        </p:txBody>
      </p:sp>
      <p:sp>
        <p:nvSpPr>
          <p:cNvPr id="4" name="Slide Number Placeholder 3"/>
          <p:cNvSpPr>
            <a:spLocks noGrp="1"/>
          </p:cNvSpPr>
          <p:nvPr>
            <p:ph type="sldNum" sz="quarter" idx="10"/>
          </p:nvPr>
        </p:nvSpPr>
        <p:spPr/>
        <p:txBody>
          <a:bodyPr/>
          <a:lstStyle/>
          <a:p>
            <a:fld id="{67023E70-04F3-4CEB-A556-5268C3B99FD3}" type="slidenum">
              <a:rPr lang="en-US" smtClean="0"/>
              <a:t>48</a:t>
            </a:fld>
            <a:endParaRPr lang="en-US" dirty="0"/>
          </a:p>
        </p:txBody>
      </p:sp>
      <p:sp>
        <p:nvSpPr>
          <p:cNvPr id="5" name="Date Placeholder 4"/>
          <p:cNvSpPr>
            <a:spLocks noGrp="1"/>
          </p:cNvSpPr>
          <p:nvPr>
            <p:ph type="dt" idx="11"/>
          </p:nvPr>
        </p:nvSpPr>
        <p:spPr/>
        <p:txBody>
          <a:bodyPr/>
          <a:lstStyle/>
          <a:p>
            <a:fld id="{80180733-1CCB-45D7-BC06-5B87659266DF}"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5200044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1100" b="1" kern="1200" dirty="0">
                <a:solidFill>
                  <a:schemeClr val="tx1"/>
                </a:solidFill>
                <a:effectLst/>
                <a:latin typeface="Arial" panose="020B0604020202020204" pitchFamily="34" charset="0"/>
                <a:ea typeface="+mn-ea"/>
                <a:cs typeface="Arial" panose="020B0604020202020204" pitchFamily="34" charset="0"/>
              </a:rPr>
              <a:t>Advantages of DC Power</a:t>
            </a:r>
          </a:p>
          <a:p>
            <a:pPr marL="171450" indent="-171450">
              <a:buFont typeface="Arial" panose="020B0604020202020204" pitchFamily="34" charset="0"/>
              <a:buChar char="•"/>
            </a:pPr>
            <a:r>
              <a:rPr lang="en-US" sz="1100" kern="1200" dirty="0">
                <a:solidFill>
                  <a:schemeClr val="tx1"/>
                </a:solidFill>
                <a:effectLst/>
                <a:latin typeface="Arial" panose="020B0604020202020204" pitchFamily="34" charset="0"/>
                <a:ea typeface="+mn-ea"/>
                <a:cs typeface="Arial" panose="020B0604020202020204" pitchFamily="34" charset="0"/>
              </a:rPr>
              <a:t>There</a:t>
            </a:r>
            <a:r>
              <a:rPr lang="en-US" sz="1100" kern="1200" baseline="0" dirty="0">
                <a:solidFill>
                  <a:schemeClr val="tx1"/>
                </a:solidFill>
                <a:effectLst/>
                <a:latin typeface="Arial" panose="020B0604020202020204" pitchFamily="34" charset="0"/>
                <a:ea typeface="+mn-ea"/>
                <a:cs typeface="Arial" panose="020B0604020202020204" pitchFamily="34" charset="0"/>
              </a:rPr>
              <a:t> is </a:t>
            </a:r>
            <a:r>
              <a:rPr lang="en-US" sz="1100" kern="1200" dirty="0">
                <a:solidFill>
                  <a:schemeClr val="tx1"/>
                </a:solidFill>
                <a:effectLst/>
                <a:latin typeface="Arial" panose="020B0604020202020204" pitchFamily="34" charset="0"/>
                <a:ea typeface="+mn-ea"/>
                <a:cs typeface="Arial" panose="020B0604020202020204" pitchFamily="34" charset="0"/>
              </a:rPr>
              <a:t>no AC exposed in the field</a:t>
            </a:r>
          </a:p>
          <a:p>
            <a:pPr marL="628650" lvl="1" indent="-171450">
              <a:buFont typeface="Arial" panose="020B0604020202020204" pitchFamily="34" charset="0"/>
              <a:buChar char="•"/>
            </a:pPr>
            <a:r>
              <a:rPr lang="en-US" sz="1100" kern="1200" dirty="0">
                <a:solidFill>
                  <a:schemeClr val="tx1"/>
                </a:solidFill>
                <a:effectLst/>
                <a:latin typeface="Arial" panose="020B0604020202020204" pitchFamily="34" charset="0"/>
                <a:ea typeface="+mn-ea"/>
                <a:cs typeface="Arial" panose="020B0604020202020204" pitchFamily="34" charset="0"/>
              </a:rPr>
              <a:t>It’s a huge advantage because a lot of these agencies</a:t>
            </a:r>
            <a:r>
              <a:rPr lang="en-US" sz="1100" kern="1200" baseline="0" dirty="0">
                <a:solidFill>
                  <a:schemeClr val="tx1"/>
                </a:solidFill>
                <a:effectLst/>
                <a:latin typeface="Arial" panose="020B0604020202020204" pitchFamily="34" charset="0"/>
                <a:ea typeface="+mn-ea"/>
                <a:cs typeface="Arial" panose="020B0604020202020204" pitchFamily="34" charset="0"/>
              </a:rPr>
              <a:t> have consultants who are not certified electricians</a:t>
            </a:r>
          </a:p>
          <a:p>
            <a:pPr marL="171450" indent="-171450">
              <a:buFont typeface="Arial" panose="020B0604020202020204" pitchFamily="34" charset="0"/>
              <a:buChar char="•"/>
            </a:pPr>
            <a:r>
              <a:rPr lang="en-US" sz="1100" kern="1200" baseline="0" dirty="0">
                <a:solidFill>
                  <a:schemeClr val="tx1"/>
                </a:solidFill>
                <a:effectLst/>
                <a:latin typeface="Arial" panose="020B0604020202020204" pitchFamily="34" charset="0"/>
                <a:ea typeface="+mn-ea"/>
                <a:cs typeface="Arial" panose="020B0604020202020204" pitchFamily="34" charset="0"/>
              </a:rPr>
              <a:t>Improve operations</a:t>
            </a:r>
          </a:p>
          <a:p>
            <a:pPr marL="628650" lvl="1" indent="-171450">
              <a:buFont typeface="Arial" panose="020B0604020202020204" pitchFamily="34" charset="0"/>
              <a:buChar char="•"/>
            </a:pPr>
            <a:r>
              <a:rPr lang="en-US" sz="1100" kern="1200" baseline="0" dirty="0">
                <a:solidFill>
                  <a:schemeClr val="tx1"/>
                </a:solidFill>
                <a:effectLst/>
                <a:latin typeface="Arial" panose="020B0604020202020204" pitchFamily="34" charset="0"/>
                <a:ea typeface="+mn-ea"/>
                <a:cs typeface="Arial" panose="020B0604020202020204" pitchFamily="34" charset="0"/>
              </a:rPr>
              <a:t>Intersections can run longer</a:t>
            </a:r>
          </a:p>
          <a:p>
            <a:pPr marL="628650" lvl="1" indent="-171450">
              <a:buFont typeface="Arial" panose="020B0604020202020204" pitchFamily="34" charset="0"/>
              <a:buChar char="•"/>
            </a:pPr>
            <a:r>
              <a:rPr lang="en-US" sz="1100" kern="1200" baseline="0" dirty="0">
                <a:solidFill>
                  <a:schemeClr val="tx1"/>
                </a:solidFill>
                <a:effectLst/>
                <a:latin typeface="Arial" panose="020B0604020202020204" pitchFamily="34" charset="0"/>
                <a:ea typeface="+mn-ea"/>
                <a:cs typeface="Arial" panose="020B0604020202020204" pitchFamily="34" charset="0"/>
              </a:rPr>
              <a:t>Components are cooler to the touch – it has longer efficiency</a:t>
            </a:r>
          </a:p>
          <a:p>
            <a:pPr marL="171450" indent="-171450">
              <a:buFont typeface="Arial" panose="020B0604020202020204" pitchFamily="34" charset="0"/>
              <a:buChar char="•"/>
            </a:pPr>
            <a:r>
              <a:rPr lang="en-US" sz="1100" kern="1200" baseline="0" dirty="0">
                <a:solidFill>
                  <a:schemeClr val="tx1"/>
                </a:solidFill>
                <a:effectLst/>
                <a:latin typeface="Arial" panose="020B0604020202020204" pitchFamily="34" charset="0"/>
                <a:ea typeface="+mn-ea"/>
                <a:cs typeface="Arial" panose="020B0604020202020204" pitchFamily="34" charset="0"/>
              </a:rPr>
              <a:t>Have real path to off-grid intersections tied to solar</a:t>
            </a:r>
          </a:p>
          <a:p>
            <a:pPr marL="628650" lvl="1" indent="-171450">
              <a:buFont typeface="Arial" panose="020B0604020202020204" pitchFamily="34" charset="0"/>
              <a:buChar char="•"/>
            </a:pPr>
            <a:r>
              <a:rPr lang="en-US" sz="1100" kern="1200" baseline="0" dirty="0">
                <a:solidFill>
                  <a:schemeClr val="tx1"/>
                </a:solidFill>
                <a:effectLst/>
                <a:latin typeface="Arial" panose="020B0604020202020204" pitchFamily="34" charset="0"/>
                <a:ea typeface="+mn-ea"/>
                <a:cs typeface="Arial" panose="020B0604020202020204" pitchFamily="34" charset="0"/>
              </a:rPr>
              <a:t>Can be powered by solar panels</a:t>
            </a:r>
          </a:p>
          <a:p>
            <a:pPr marL="171450" lvl="0" indent="-171450">
              <a:buFont typeface="Arial" panose="020B0604020202020204" pitchFamily="34" charset="0"/>
              <a:buChar char="•"/>
            </a:pPr>
            <a:r>
              <a:rPr lang="en-US" sz="1100" dirty="0">
                <a:solidFill>
                  <a:srgbClr val="595959"/>
                </a:solidFill>
                <a:latin typeface="Arial" panose="020B0604020202020204" pitchFamily="34" charset="0"/>
                <a:cs typeface="Arial" panose="020B0604020202020204" pitchFamily="34" charset="0"/>
              </a:rPr>
              <a:t>LEDs consume less power, extending the effectiveness of backup power in an event of an outage</a:t>
            </a:r>
          </a:p>
        </p:txBody>
      </p:sp>
      <p:sp>
        <p:nvSpPr>
          <p:cNvPr id="4" name="Slide Number Placeholder 3"/>
          <p:cNvSpPr>
            <a:spLocks noGrp="1"/>
          </p:cNvSpPr>
          <p:nvPr>
            <p:ph type="sldNum" sz="quarter" idx="10"/>
          </p:nvPr>
        </p:nvSpPr>
        <p:spPr/>
        <p:txBody>
          <a:bodyPr/>
          <a:lstStyle/>
          <a:p>
            <a:fld id="{67023E70-04F3-4CEB-A556-5268C3B99FD3}" type="slidenum">
              <a:rPr lang="en-US" smtClean="0"/>
              <a:t>49</a:t>
            </a:fld>
            <a:endParaRPr lang="en-US" dirty="0"/>
          </a:p>
        </p:txBody>
      </p:sp>
      <p:sp>
        <p:nvSpPr>
          <p:cNvPr id="5" name="Date Placeholder 4"/>
          <p:cNvSpPr>
            <a:spLocks noGrp="1"/>
          </p:cNvSpPr>
          <p:nvPr>
            <p:ph type="dt" idx="11"/>
          </p:nvPr>
        </p:nvSpPr>
        <p:spPr/>
        <p:txBody>
          <a:bodyPr/>
          <a:lstStyle/>
          <a:p>
            <a:fld id="{6B772CAB-FB9F-41B7-96EC-C7D114113CC2}"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2204559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Think of everything that has changed in our industry, including the different technology, and things that haven’t changed, such as hardware specs</a:t>
            </a:r>
          </a:p>
          <a:p>
            <a:pPr marL="628650" lvl="1" indent="-171450">
              <a:buFont typeface="Arial" panose="020B0604020202020204" pitchFamily="34" charset="0"/>
              <a:buChar char="•"/>
            </a:pPr>
            <a:r>
              <a:rPr lang="en-US" sz="1100" i="1" dirty="0">
                <a:latin typeface="Arial" panose="020B0604020202020204" pitchFamily="34" charset="0"/>
                <a:cs typeface="Arial" panose="020B0604020202020204" pitchFamily="34" charset="0"/>
              </a:rPr>
              <a:t>Example: it’s common to see in the field advanced technology (rugged com, network, CCTV equipment) used in cabinets from the 1970s</a:t>
            </a:r>
          </a:p>
        </p:txBody>
      </p:sp>
      <p:sp>
        <p:nvSpPr>
          <p:cNvPr id="4" name="Slide Number Placeholder 3"/>
          <p:cNvSpPr>
            <a:spLocks noGrp="1"/>
          </p:cNvSpPr>
          <p:nvPr>
            <p:ph type="sldNum" sz="quarter" idx="10"/>
          </p:nvPr>
        </p:nvSpPr>
        <p:spPr/>
        <p:txBody>
          <a:bodyPr/>
          <a:lstStyle/>
          <a:p>
            <a:fld id="{67023E70-04F3-4CEB-A556-5268C3B99FD3}" type="slidenum">
              <a:rPr lang="en-US" smtClean="0"/>
              <a:t>5</a:t>
            </a:fld>
            <a:endParaRPr lang="en-US" dirty="0"/>
          </a:p>
        </p:txBody>
      </p:sp>
      <p:sp>
        <p:nvSpPr>
          <p:cNvPr id="5" name="Date Placeholder 4"/>
          <p:cNvSpPr>
            <a:spLocks noGrp="1"/>
          </p:cNvSpPr>
          <p:nvPr>
            <p:ph type="dt" idx="11"/>
          </p:nvPr>
        </p:nvSpPr>
        <p:spPr/>
        <p:txBody>
          <a:bodyPr/>
          <a:lstStyle/>
          <a:p>
            <a:fld id="{96EAF81E-A002-4711-AE7E-9ECD20985EDD}"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17338260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Disadvantage of DC Power</a:t>
            </a:r>
          </a:p>
          <a:p>
            <a:pPr marL="171450" indent="-171450">
              <a:buFont typeface="Arial" panose="020B0604020202020204" pitchFamily="34" charset="0"/>
              <a:buChar char="•"/>
            </a:pPr>
            <a:r>
              <a:rPr lang="en-US" sz="1100" i="0" kern="1200" dirty="0">
                <a:solidFill>
                  <a:schemeClr val="tx1"/>
                </a:solidFill>
                <a:effectLst/>
                <a:latin typeface="Arial" panose="020B0604020202020204" pitchFamily="34" charset="0"/>
                <a:ea typeface="+mn-ea"/>
                <a:cs typeface="Arial" panose="020B0604020202020204" pitchFamily="34" charset="0"/>
              </a:rPr>
              <a:t>People</a:t>
            </a:r>
            <a:r>
              <a:rPr lang="en-US" sz="1100" i="0" kern="1200" baseline="0" dirty="0">
                <a:solidFill>
                  <a:schemeClr val="tx1"/>
                </a:solidFill>
                <a:effectLst/>
                <a:latin typeface="Arial" panose="020B0604020202020204" pitchFamily="34" charset="0"/>
                <a:ea typeface="+mn-ea"/>
                <a:cs typeface="Arial" panose="020B0604020202020204" pitchFamily="34" charset="0"/>
              </a:rPr>
              <a:t> misunderstand what DC means; they think DC is low power but it’s not the case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kern="1200" baseline="0" dirty="0">
                <a:solidFill>
                  <a:schemeClr val="tx1"/>
                </a:solidFill>
                <a:effectLst/>
                <a:latin typeface="Arial" panose="020B0604020202020204" pitchFamily="34" charset="0"/>
                <a:ea typeface="+mn-ea"/>
                <a:cs typeface="Arial" panose="020B0604020202020204" pitchFamily="34" charset="0"/>
              </a:rPr>
              <a:t>If power supply fails in a DC cabinet, the intersection goes dark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kern="1200" baseline="0" dirty="0">
                <a:solidFill>
                  <a:schemeClr val="tx1"/>
                </a:solidFill>
                <a:effectLst/>
                <a:latin typeface="Arial" panose="020B0604020202020204" pitchFamily="34" charset="0"/>
                <a:ea typeface="+mn-ea"/>
                <a:cs typeface="Arial" panose="020B0604020202020204" pitchFamily="34" charset="0"/>
              </a:rPr>
              <a:t>Migration will require two inventories if DC and AC are kept in the field</a:t>
            </a:r>
          </a:p>
          <a:p>
            <a:pPr marL="171450" indent="-171450">
              <a:buFont typeface="Arial" panose="020B0604020202020204" pitchFamily="34" charset="0"/>
              <a:buChar char="•"/>
            </a:pPr>
            <a:r>
              <a:rPr lang="en-US" sz="1100" i="0" kern="1200" baseline="0" dirty="0">
                <a:solidFill>
                  <a:schemeClr val="tx1"/>
                </a:solidFill>
                <a:effectLst/>
                <a:latin typeface="Arial" panose="020B0604020202020204" pitchFamily="34" charset="0"/>
                <a:ea typeface="+mn-ea"/>
                <a:cs typeface="Arial" panose="020B0604020202020204" pitchFamily="34" charset="0"/>
              </a:rPr>
              <a:t>There are no published standards for DC at this time, but as technology and industry advances, we will see more and more involvement published for DC standards</a:t>
            </a:r>
            <a:endParaRPr lang="en-US" sz="110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67023E70-04F3-4CEB-A556-5268C3B99FD3}" type="slidenum">
              <a:rPr lang="en-US" smtClean="0"/>
              <a:t>50</a:t>
            </a:fld>
            <a:endParaRPr lang="en-US" dirty="0"/>
          </a:p>
        </p:txBody>
      </p:sp>
      <p:sp>
        <p:nvSpPr>
          <p:cNvPr id="5" name="Date Placeholder 4"/>
          <p:cNvSpPr>
            <a:spLocks noGrp="1"/>
          </p:cNvSpPr>
          <p:nvPr>
            <p:ph type="dt" idx="11"/>
          </p:nvPr>
        </p:nvSpPr>
        <p:spPr/>
        <p:txBody>
          <a:bodyPr/>
          <a:lstStyle/>
          <a:p>
            <a:fld id="{B0CDC9F5-CD83-469B-A597-B86C525A7423}"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8223627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Deployments</a:t>
            </a:r>
            <a:r>
              <a:rPr lang="en-US" sz="1100" b="1" baseline="0" dirty="0">
                <a:latin typeface="Arial" panose="020B0604020202020204" pitchFamily="34" charset="0"/>
                <a:cs typeface="Arial" panose="020B0604020202020204" pitchFamily="34" charset="0"/>
              </a:rPr>
              <a:t> Coast to Coast </a:t>
            </a:r>
          </a:p>
        </p:txBody>
      </p:sp>
      <p:sp>
        <p:nvSpPr>
          <p:cNvPr id="4" name="Slide Number Placeholder 3"/>
          <p:cNvSpPr>
            <a:spLocks noGrp="1"/>
          </p:cNvSpPr>
          <p:nvPr>
            <p:ph type="sldNum" sz="quarter" idx="10"/>
          </p:nvPr>
        </p:nvSpPr>
        <p:spPr/>
        <p:txBody>
          <a:bodyPr/>
          <a:lstStyle/>
          <a:p>
            <a:fld id="{67023E70-04F3-4CEB-A556-5268C3B99FD3}" type="slidenum">
              <a:rPr lang="en-US" smtClean="0"/>
              <a:t>51</a:t>
            </a:fld>
            <a:endParaRPr lang="en-US" dirty="0"/>
          </a:p>
        </p:txBody>
      </p:sp>
      <p:sp>
        <p:nvSpPr>
          <p:cNvPr id="5" name="Date Placeholder 4"/>
          <p:cNvSpPr>
            <a:spLocks noGrp="1"/>
          </p:cNvSpPr>
          <p:nvPr>
            <p:ph type="dt" idx="11"/>
          </p:nvPr>
        </p:nvSpPr>
        <p:spPr/>
        <p:txBody>
          <a:bodyPr/>
          <a:lstStyle/>
          <a:p>
            <a:fld id="{865B82A5-E559-4EDE-9E6F-27253E753284}"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9113034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023E70-04F3-4CEB-A556-5268C3B99FD3}" type="slidenum">
              <a:rPr lang="en-US" smtClean="0"/>
              <a:t>52</a:t>
            </a:fld>
            <a:endParaRPr lang="en-US" dirty="0"/>
          </a:p>
        </p:txBody>
      </p:sp>
      <p:sp>
        <p:nvSpPr>
          <p:cNvPr id="5" name="Date Placeholder 4"/>
          <p:cNvSpPr>
            <a:spLocks noGrp="1"/>
          </p:cNvSpPr>
          <p:nvPr>
            <p:ph type="dt" idx="11"/>
          </p:nvPr>
        </p:nvSpPr>
        <p:spPr/>
        <p:txBody>
          <a:bodyPr/>
          <a:lstStyle/>
          <a:p>
            <a:fld id="{35144F4F-0A4D-4612-A655-0689DC1019FC}"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4081502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Cedar Park,</a:t>
            </a:r>
            <a:r>
              <a:rPr lang="en-US" baseline="0" dirty="0"/>
              <a:t> TX is home to McCain’s 1</a:t>
            </a:r>
            <a:r>
              <a:rPr lang="en-US" baseline="30000" dirty="0"/>
              <a:t>st</a:t>
            </a:r>
            <a:r>
              <a:rPr lang="en-US" baseline="0" dirty="0"/>
              <a:t> ATC cabinet deployment</a:t>
            </a:r>
            <a:endParaRPr lang="en-US" dirty="0"/>
          </a:p>
        </p:txBody>
      </p:sp>
      <p:sp>
        <p:nvSpPr>
          <p:cNvPr id="4" name="Slide Number Placeholder 3"/>
          <p:cNvSpPr>
            <a:spLocks noGrp="1"/>
          </p:cNvSpPr>
          <p:nvPr>
            <p:ph type="sldNum" sz="quarter" idx="10"/>
          </p:nvPr>
        </p:nvSpPr>
        <p:spPr/>
        <p:txBody>
          <a:bodyPr/>
          <a:lstStyle/>
          <a:p>
            <a:fld id="{67023E70-04F3-4CEB-A556-5268C3B99FD3}" type="slidenum">
              <a:rPr lang="en-US" smtClean="0"/>
              <a:t>53</a:t>
            </a:fld>
            <a:endParaRPr lang="en-US" dirty="0"/>
          </a:p>
        </p:txBody>
      </p:sp>
      <p:sp>
        <p:nvSpPr>
          <p:cNvPr id="5" name="Date Placeholder 4"/>
          <p:cNvSpPr>
            <a:spLocks noGrp="1"/>
          </p:cNvSpPr>
          <p:nvPr>
            <p:ph type="dt" idx="11"/>
          </p:nvPr>
        </p:nvSpPr>
        <p:spPr/>
        <p:txBody>
          <a:bodyPr/>
          <a:lstStyle/>
          <a:p>
            <a:fld id="{23A3B774-BC27-45F5-BCC5-8E5906C9BD27}"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22559770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023E70-04F3-4CEB-A556-5268C3B99FD3}" type="slidenum">
              <a:rPr lang="en-US" smtClean="0"/>
              <a:t>54</a:t>
            </a:fld>
            <a:endParaRPr lang="en-US" dirty="0"/>
          </a:p>
        </p:txBody>
      </p:sp>
      <p:sp>
        <p:nvSpPr>
          <p:cNvPr id="5" name="Date Placeholder 4"/>
          <p:cNvSpPr>
            <a:spLocks noGrp="1"/>
          </p:cNvSpPr>
          <p:nvPr>
            <p:ph type="dt" idx="11"/>
          </p:nvPr>
        </p:nvSpPr>
        <p:spPr/>
        <p:txBody>
          <a:bodyPr/>
          <a:lstStyle/>
          <a:p>
            <a:fld id="{1BE1F026-CAC6-407D-AF7D-9D9344A4F457}"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9027251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Tuner-Fairbank Highway Research Center</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Outside of DC</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Adopted ATC cabinet series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They are adopting our technology</a:t>
            </a:r>
          </a:p>
        </p:txBody>
      </p:sp>
      <p:sp>
        <p:nvSpPr>
          <p:cNvPr id="4" name="Slide Number Placeholder 3"/>
          <p:cNvSpPr>
            <a:spLocks noGrp="1"/>
          </p:cNvSpPr>
          <p:nvPr>
            <p:ph type="sldNum" sz="quarter" idx="10"/>
          </p:nvPr>
        </p:nvSpPr>
        <p:spPr/>
        <p:txBody>
          <a:bodyPr/>
          <a:lstStyle/>
          <a:p>
            <a:fld id="{67023E70-04F3-4CEB-A556-5268C3B99FD3}" type="slidenum">
              <a:rPr lang="en-US" smtClean="0"/>
              <a:t>55</a:t>
            </a:fld>
            <a:endParaRPr lang="en-US" dirty="0"/>
          </a:p>
        </p:txBody>
      </p:sp>
      <p:sp>
        <p:nvSpPr>
          <p:cNvPr id="5" name="Date Placeholder 4"/>
          <p:cNvSpPr>
            <a:spLocks noGrp="1"/>
          </p:cNvSpPr>
          <p:nvPr>
            <p:ph type="dt" idx="11"/>
          </p:nvPr>
        </p:nvSpPr>
        <p:spPr/>
        <p:txBody>
          <a:bodyPr/>
          <a:lstStyle/>
          <a:p>
            <a:fld id="{A2F28770-C254-4DD2-842C-46E1542BD3F9}"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7837836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052F74-579C-469B-8992-A5C9C71B206E}" type="slidenum">
              <a:rPr lang="en-US" smtClean="0"/>
              <a:t>56</a:t>
            </a:fld>
            <a:endParaRPr lang="en-US" dirty="0"/>
          </a:p>
        </p:txBody>
      </p:sp>
      <p:sp>
        <p:nvSpPr>
          <p:cNvPr id="5" name="Date Placeholder 4"/>
          <p:cNvSpPr>
            <a:spLocks noGrp="1"/>
          </p:cNvSpPr>
          <p:nvPr>
            <p:ph type="dt" idx="11"/>
          </p:nvPr>
        </p:nvSpPr>
        <p:spPr/>
        <p:txBody>
          <a:bodyPr/>
          <a:lstStyle/>
          <a:p>
            <a:fld id="{DCA5C562-6283-40BC-8E98-43BFE9807DDE}"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2840171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Safer than other cabinets</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Protected parts prevent accidental contact</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Efficient</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Expedites trouble shooting</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Uses</a:t>
            </a:r>
            <a:r>
              <a:rPr lang="en-US" sz="1100" baseline="0" dirty="0">
                <a:latin typeface="Arial" panose="020B0604020202020204" pitchFamily="34" charset="0"/>
                <a:cs typeface="Arial" panose="020B0604020202020204" pitchFamily="34" charset="0"/>
              </a:rPr>
              <a:t> half the space with compact HD components</a:t>
            </a:r>
            <a:endParaRPr lang="en-US"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Eco-friendly</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Saves energy</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Adapts</a:t>
            </a:r>
            <a:r>
              <a:rPr lang="en-US" sz="1100" baseline="0" dirty="0">
                <a:latin typeface="Arial" panose="020B0604020202020204" pitchFamily="34" charset="0"/>
                <a:cs typeface="Arial" panose="020B0604020202020204" pitchFamily="34" charset="0"/>
              </a:rPr>
              <a:t> to future needs by using existing infrastructures</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7023E70-04F3-4CEB-A556-5268C3B99FD3}" type="slidenum">
              <a:rPr lang="en-US" smtClean="0"/>
              <a:t>57</a:t>
            </a:fld>
            <a:endParaRPr lang="en-US" dirty="0"/>
          </a:p>
        </p:txBody>
      </p:sp>
      <p:sp>
        <p:nvSpPr>
          <p:cNvPr id="5" name="Date Placeholder 4"/>
          <p:cNvSpPr>
            <a:spLocks noGrp="1"/>
          </p:cNvSpPr>
          <p:nvPr>
            <p:ph type="dt" idx="11"/>
          </p:nvPr>
        </p:nvSpPr>
        <p:spPr/>
        <p:txBody>
          <a:bodyPr/>
          <a:lstStyle/>
          <a:p>
            <a:fld id="{E1510567-6542-4BAF-AA85-7A0973F18281}"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2591210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67023E70-04F3-4CEB-A556-5268C3B99FD3}" type="slidenum">
              <a:rPr lang="en-US" smtClean="0"/>
              <a:t>58</a:t>
            </a:fld>
            <a:endParaRPr lang="en-US" dirty="0"/>
          </a:p>
        </p:txBody>
      </p:sp>
      <p:sp>
        <p:nvSpPr>
          <p:cNvPr id="5" name="Date Placeholder 4"/>
          <p:cNvSpPr>
            <a:spLocks noGrp="1"/>
          </p:cNvSpPr>
          <p:nvPr>
            <p:ph type="dt" idx="11"/>
          </p:nvPr>
        </p:nvSpPr>
        <p:spPr/>
        <p:txBody>
          <a:bodyPr/>
          <a:lstStyle/>
          <a:p>
            <a:fld id="{91276579-BA5E-40BB-9674-1042C82A5B8A}"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41617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34052F74-579C-469B-8992-A5C9C71B206E}" type="slidenum">
              <a:rPr lang="en-US" smtClean="0"/>
              <a:t>6</a:t>
            </a:fld>
            <a:endParaRPr lang="en-US" dirty="0"/>
          </a:p>
        </p:txBody>
      </p:sp>
      <p:sp>
        <p:nvSpPr>
          <p:cNvPr id="5" name="Date Placeholder 4"/>
          <p:cNvSpPr>
            <a:spLocks noGrp="1"/>
          </p:cNvSpPr>
          <p:nvPr>
            <p:ph type="dt" idx="11"/>
          </p:nvPr>
        </p:nvSpPr>
        <p:spPr/>
        <p:txBody>
          <a:bodyPr/>
          <a:lstStyle/>
          <a:p>
            <a:fld id="{533CB3D2-4436-4EF2-8BEB-89D41C13B14E}"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82050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ATC cabinet series combines the best of all standards</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Caltrans – rack mounted; adheres to the standard EIA measurements which is in every industry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NEMA – instead of using parallel communications, it uses the latest TS 2 standard – SDLC or serial communications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ITS – modular configurations</a:t>
            </a:r>
          </a:p>
          <a:p>
            <a:pPr marL="1085850" lvl="2" indent="-171450">
              <a:buFont typeface="Arial" panose="020B0604020202020204" pitchFamily="34" charset="0"/>
              <a:buChar char="•"/>
            </a:pPr>
            <a:r>
              <a:rPr lang="en-US" sz="1100" i="1" dirty="0">
                <a:latin typeface="Arial" panose="020B0604020202020204" pitchFamily="34" charset="0"/>
                <a:cs typeface="Arial" panose="020B0604020202020204" pitchFamily="34" charset="0"/>
              </a:rPr>
              <a:t>Example: an intersection with 16 phases can be expanded to include a 17</a:t>
            </a:r>
            <a:r>
              <a:rPr lang="en-US" sz="1100" i="1" baseline="30000" dirty="0">
                <a:latin typeface="Arial" panose="020B0604020202020204" pitchFamily="34" charset="0"/>
                <a:cs typeface="Arial" panose="020B0604020202020204" pitchFamily="34" charset="0"/>
              </a:rPr>
              <a:t>th</a:t>
            </a:r>
            <a:r>
              <a:rPr lang="en-US" sz="1100" i="1" dirty="0">
                <a:latin typeface="Arial" panose="020B0604020202020204" pitchFamily="34" charset="0"/>
                <a:cs typeface="Arial" panose="020B0604020202020204" pitchFamily="34" charset="0"/>
              </a:rPr>
              <a:t> phase by adding a new assembly/module</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Modern technology – designed</a:t>
            </a:r>
            <a:r>
              <a:rPr lang="en-US" sz="1100" baseline="0" dirty="0">
                <a:latin typeface="Arial" panose="020B0604020202020204" pitchFamily="34" charset="0"/>
                <a:cs typeface="Arial" panose="020B0604020202020204" pitchFamily="34" charset="0"/>
              </a:rPr>
              <a:t> to use </a:t>
            </a:r>
            <a:r>
              <a:rPr lang="en-US" sz="1100" dirty="0">
                <a:latin typeface="Arial" panose="020B0604020202020204" pitchFamily="34" charset="0"/>
                <a:cs typeface="Arial" panose="020B0604020202020204" pitchFamily="34" charset="0"/>
              </a:rPr>
              <a:t>LED technology</a:t>
            </a:r>
          </a:p>
        </p:txBody>
      </p:sp>
      <p:sp>
        <p:nvSpPr>
          <p:cNvPr id="4" name="Slide Number Placeholder 3"/>
          <p:cNvSpPr>
            <a:spLocks noGrp="1"/>
          </p:cNvSpPr>
          <p:nvPr>
            <p:ph type="sldNum" sz="quarter" idx="10"/>
          </p:nvPr>
        </p:nvSpPr>
        <p:spPr/>
        <p:txBody>
          <a:bodyPr/>
          <a:lstStyle/>
          <a:p>
            <a:fld id="{67023E70-04F3-4CEB-A556-5268C3B99FD3}" type="slidenum">
              <a:rPr lang="en-US" smtClean="0"/>
              <a:t>7</a:t>
            </a:fld>
            <a:endParaRPr lang="en-US" dirty="0"/>
          </a:p>
        </p:txBody>
      </p:sp>
      <p:sp>
        <p:nvSpPr>
          <p:cNvPr id="5" name="Date Placeholder 4"/>
          <p:cNvSpPr>
            <a:spLocks noGrp="1"/>
          </p:cNvSpPr>
          <p:nvPr>
            <p:ph type="dt" idx="11"/>
          </p:nvPr>
        </p:nvSpPr>
        <p:spPr/>
        <p:txBody>
          <a:bodyPr/>
          <a:lstStyle/>
          <a:p>
            <a:fld id="{03DF00B3-1DC1-46D0-90EF-41FCF5A64A7C}"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3027860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It’s all in the name – Advanced Transportation Controller cabinet</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Aimed to be part of a national standard</a:t>
            </a:r>
          </a:p>
          <a:p>
            <a:pPr marL="628650" lvl="1"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On this note – ITE has officially rekindled the ITE working group; FHWA re-funded the project</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Designed for compatibility with ATC controllers</a:t>
            </a:r>
          </a:p>
          <a:p>
            <a:pPr marL="628650" lvl="1"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It’s a power PC not just a traffic controller </a:t>
            </a:r>
          </a:p>
        </p:txBody>
      </p:sp>
      <p:sp>
        <p:nvSpPr>
          <p:cNvPr id="4" name="Slide Number Placeholder 3"/>
          <p:cNvSpPr>
            <a:spLocks noGrp="1"/>
          </p:cNvSpPr>
          <p:nvPr>
            <p:ph type="sldNum" sz="quarter" idx="10"/>
          </p:nvPr>
        </p:nvSpPr>
        <p:spPr/>
        <p:txBody>
          <a:bodyPr/>
          <a:lstStyle/>
          <a:p>
            <a:fld id="{67023E70-04F3-4CEB-A556-5268C3B99FD3}" type="slidenum">
              <a:rPr lang="en-US" smtClean="0"/>
              <a:t>8</a:t>
            </a:fld>
            <a:endParaRPr lang="en-US" dirty="0"/>
          </a:p>
        </p:txBody>
      </p:sp>
      <p:sp>
        <p:nvSpPr>
          <p:cNvPr id="5" name="Date Placeholder 4"/>
          <p:cNvSpPr>
            <a:spLocks noGrp="1"/>
          </p:cNvSpPr>
          <p:nvPr>
            <p:ph type="dt" idx="11"/>
          </p:nvPr>
        </p:nvSpPr>
        <p:spPr/>
        <p:txBody>
          <a:bodyPr/>
          <a:lstStyle/>
          <a:p>
            <a:fld id="{D0617D05-BDF3-4398-A8E5-0C3F079E53C5}"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4140257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1" dirty="0">
                <a:latin typeface="Arial" panose="020B0604020202020204" pitchFamily="34" charset="0"/>
                <a:cs typeface="Arial" panose="020B0604020202020204" pitchFamily="34" charset="0"/>
              </a:rPr>
              <a:t>Boost safety through intelligence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Reduce accidental contact</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Ensure equipment works through smarter technology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Intelligence helps protect technicians and motorists</a:t>
            </a:r>
            <a:r>
              <a:rPr lang="en-US" sz="1100" baseline="0" dirty="0">
                <a:latin typeface="Arial" panose="020B0604020202020204" pitchFamily="34" charset="0"/>
                <a:cs typeface="Arial" panose="020B0604020202020204" pitchFamily="34" charset="0"/>
              </a:rPr>
              <a:t> b</a:t>
            </a:r>
            <a:r>
              <a:rPr lang="en-US" sz="1100" dirty="0">
                <a:latin typeface="Arial" panose="020B0604020202020204" pitchFamily="34" charset="0"/>
                <a:cs typeface="Arial" panose="020B0604020202020204" pitchFamily="34" charset="0"/>
              </a:rPr>
              <a:t>y actively monitoring the load, some of the breakers, fuses, as well as the flasher</a:t>
            </a:r>
          </a:p>
        </p:txBody>
      </p:sp>
      <p:sp>
        <p:nvSpPr>
          <p:cNvPr id="4" name="Slide Number Placeholder 3"/>
          <p:cNvSpPr>
            <a:spLocks noGrp="1"/>
          </p:cNvSpPr>
          <p:nvPr>
            <p:ph type="sldNum" sz="quarter" idx="10"/>
          </p:nvPr>
        </p:nvSpPr>
        <p:spPr/>
        <p:txBody>
          <a:bodyPr/>
          <a:lstStyle/>
          <a:p>
            <a:fld id="{44938BFB-7683-4121-BD3F-BCCDF5D960FD}" type="slidenum">
              <a:rPr lang="en-US" smtClean="0"/>
              <a:t>9</a:t>
            </a:fld>
            <a:endParaRPr lang="en-US" dirty="0"/>
          </a:p>
        </p:txBody>
      </p:sp>
      <p:sp>
        <p:nvSpPr>
          <p:cNvPr id="5" name="Date Placeholder 4"/>
          <p:cNvSpPr>
            <a:spLocks noGrp="1"/>
          </p:cNvSpPr>
          <p:nvPr>
            <p:ph type="dt" idx="11"/>
          </p:nvPr>
        </p:nvSpPr>
        <p:spPr/>
        <p:txBody>
          <a:bodyPr/>
          <a:lstStyle/>
          <a:p>
            <a:fld id="{25BBBCC2-30F9-4D42-80C6-2251A0C5A070}" type="datetime1">
              <a:rPr lang="en-US" smtClean="0"/>
              <a:t>5/16/2019</a:t>
            </a:fld>
            <a:endParaRPr lang="en-US" dirty="0"/>
          </a:p>
        </p:txBody>
      </p:sp>
      <p:sp>
        <p:nvSpPr>
          <p:cNvPr id="6" name="Footer Placeholder 5"/>
          <p:cNvSpPr>
            <a:spLocks noGrp="1"/>
          </p:cNvSpPr>
          <p:nvPr>
            <p:ph type="ftr" sz="quarter" idx="12"/>
          </p:nvPr>
        </p:nvSpPr>
        <p:spPr/>
        <p:txBody>
          <a:bodyPr/>
          <a:lstStyle/>
          <a:p>
            <a:r>
              <a:rPr lang="en-US"/>
              <a:t>Copyright © 2018 McCain, Inc. May not be distributed or reproduced without the written consent of McCain.</a:t>
            </a:r>
            <a:endParaRPr lang="en-US" dirty="0"/>
          </a:p>
        </p:txBody>
      </p:sp>
      <p:sp>
        <p:nvSpPr>
          <p:cNvPr id="7" name="Header Placeholder 6"/>
          <p:cNvSpPr>
            <a:spLocks noGrp="1"/>
          </p:cNvSpPr>
          <p:nvPr>
            <p:ph type="hdr" sz="quarter" idx="13"/>
          </p:nvPr>
        </p:nvSpPr>
        <p:spPr/>
        <p:txBody>
          <a:bodyPr/>
          <a:lstStyle/>
          <a:p>
            <a:r>
              <a:rPr lang="en-US" dirty="0"/>
              <a:t>McCain ATC Cabinet Series Presentation</a:t>
            </a:r>
          </a:p>
        </p:txBody>
      </p:sp>
    </p:spTree>
    <p:extLst>
      <p:ext uri="{BB962C8B-B14F-4D97-AF65-F5344CB8AC3E}">
        <p14:creationId xmlns:p14="http://schemas.microsoft.com/office/powerpoint/2010/main" val="846233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78A78A-9BCA-4857-9051-E9C98EEDC3C4}" type="datetime1">
              <a:rPr lang="en-US" smtClean="0"/>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087F8D-197E-4E16-A2F1-51BE586F2909}" type="slidenum">
              <a:rPr lang="en-US" smtClean="0"/>
              <a:t>‹#›</a:t>
            </a:fld>
            <a:endParaRPr lang="en-US" dirty="0"/>
          </a:p>
        </p:txBody>
      </p:sp>
    </p:spTree>
    <p:extLst>
      <p:ext uri="{BB962C8B-B14F-4D97-AF65-F5344CB8AC3E}">
        <p14:creationId xmlns:p14="http://schemas.microsoft.com/office/powerpoint/2010/main" val="10799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73C46-C683-4547-AEEF-A5169686DD0D}" type="datetime1">
              <a:rPr lang="en-US" smtClean="0"/>
              <a:t>5/16/2019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087F8D-197E-4E16-A2F1-51BE586F2909}" type="slidenum">
              <a:rPr lang="en-US" smtClean="0"/>
              <a:t>‹#›</a:t>
            </a:fld>
            <a:endParaRPr lang="en-US" dirty="0"/>
          </a:p>
        </p:txBody>
      </p:sp>
    </p:spTree>
    <p:extLst>
      <p:ext uri="{BB962C8B-B14F-4D97-AF65-F5344CB8AC3E}">
        <p14:creationId xmlns:p14="http://schemas.microsoft.com/office/powerpoint/2010/main" val="2619915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465A49-E0C1-4200-ABDB-65D784DF62F9}" type="datetime1">
              <a:rPr lang="en-US" smtClean="0"/>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087F8D-197E-4E16-A2F1-51BE586F2909}" type="slidenum">
              <a:rPr lang="en-US" smtClean="0"/>
              <a:t>‹#›</a:t>
            </a:fld>
            <a:endParaRPr lang="en-US" dirty="0"/>
          </a:p>
        </p:txBody>
      </p:sp>
    </p:spTree>
    <p:extLst>
      <p:ext uri="{BB962C8B-B14F-4D97-AF65-F5344CB8AC3E}">
        <p14:creationId xmlns:p14="http://schemas.microsoft.com/office/powerpoint/2010/main" val="3264530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48C706-3BC8-454D-AFBC-655D4E6211E3}" type="datetime1">
              <a:rPr lang="en-US" smtClean="0"/>
              <a:t>5/16/2019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9087F8D-197E-4E16-A2F1-51BE586F2909}" type="slidenum">
              <a:rPr lang="en-US" smtClean="0"/>
              <a:t>‹#›</a:t>
            </a:fld>
            <a:endParaRPr lang="en-US" dirty="0"/>
          </a:p>
        </p:txBody>
      </p:sp>
    </p:spTree>
    <p:extLst>
      <p:ext uri="{BB962C8B-B14F-4D97-AF65-F5344CB8AC3E}">
        <p14:creationId xmlns:p14="http://schemas.microsoft.com/office/powerpoint/2010/main" val="382799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DDB427-67E2-4161-A7BD-283980F2F7BA}" type="datetime1">
              <a:rPr lang="en-US" smtClean="0"/>
              <a:t>5/16/2019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9087F8D-197E-4E16-A2F1-51BE586F2909}" type="slidenum">
              <a:rPr lang="en-US" smtClean="0"/>
              <a:t>‹#›</a:t>
            </a:fld>
            <a:endParaRPr lang="en-US" dirty="0"/>
          </a:p>
        </p:txBody>
      </p:sp>
    </p:spTree>
    <p:extLst>
      <p:ext uri="{BB962C8B-B14F-4D97-AF65-F5344CB8AC3E}">
        <p14:creationId xmlns:p14="http://schemas.microsoft.com/office/powerpoint/2010/main" val="836264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000"/>
            </a:lvl1pPr>
          </a:lstStyle>
          <a:p>
            <a:fld id="{EB2E6440-0FA6-4F33-87B6-79B49BFBF6DA}" type="datetime1">
              <a:rPr lang="en-US" smtClean="0"/>
              <a:t>5/16/2019</a:t>
            </a:fld>
            <a:endParaRPr lang="en-US" dirty="0"/>
          </a:p>
        </p:txBody>
      </p:sp>
      <p:sp>
        <p:nvSpPr>
          <p:cNvPr id="3" name="Footer Placeholder 2"/>
          <p:cNvSpPr>
            <a:spLocks noGrp="1"/>
          </p:cNvSpPr>
          <p:nvPr>
            <p:ph type="ftr" sz="quarter" idx="11"/>
          </p:nvPr>
        </p:nvSpPr>
        <p:spPr/>
        <p:txBody>
          <a:bodyPr/>
          <a:lstStyle>
            <a:lvl1pPr>
              <a:defRPr sz="1000"/>
            </a:lvl1pPr>
          </a:lstStyle>
          <a:p>
            <a:endParaRPr lang="en-US" dirty="0"/>
          </a:p>
        </p:txBody>
      </p:sp>
      <p:sp>
        <p:nvSpPr>
          <p:cNvPr id="4" name="Slide Number Placeholder 3"/>
          <p:cNvSpPr>
            <a:spLocks noGrp="1"/>
          </p:cNvSpPr>
          <p:nvPr>
            <p:ph type="sldNum" sz="quarter" idx="12"/>
          </p:nvPr>
        </p:nvSpPr>
        <p:spPr/>
        <p:txBody>
          <a:bodyPr/>
          <a:lstStyle>
            <a:lvl1pPr>
              <a:defRPr sz="1000"/>
            </a:lvl1pPr>
          </a:lstStyle>
          <a:p>
            <a:fld id="{09087F8D-197E-4E16-A2F1-51BE586F2909}" type="slidenum">
              <a:rPr lang="en-US" smtClean="0"/>
              <a:pPr/>
              <a:t>‹#›</a:t>
            </a:fld>
            <a:endParaRPr lang="en-US" dirty="0"/>
          </a:p>
        </p:txBody>
      </p:sp>
    </p:spTree>
    <p:extLst>
      <p:ext uri="{BB962C8B-B14F-4D97-AF65-F5344CB8AC3E}">
        <p14:creationId xmlns:p14="http://schemas.microsoft.com/office/powerpoint/2010/main" val="2265309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376A58-2F61-42F9-9FD5-32AA7826D900}" type="datetime1">
              <a:rPr lang="en-US" smtClean="0"/>
              <a:t>5/16/2019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087F8D-197E-4E16-A2F1-51BE586F2909}" type="slidenum">
              <a:rPr lang="en-US" smtClean="0"/>
              <a:t>‹#›</a:t>
            </a:fld>
            <a:endParaRPr lang="en-US" dirty="0"/>
          </a:p>
        </p:txBody>
      </p:sp>
    </p:spTree>
    <p:extLst>
      <p:ext uri="{BB962C8B-B14F-4D97-AF65-F5344CB8AC3E}">
        <p14:creationId xmlns:p14="http://schemas.microsoft.com/office/powerpoint/2010/main" val="3545963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39A16-F1BE-4658-B03B-00361201110C}" type="datetime1">
              <a:rPr lang="en-US" smtClean="0"/>
              <a:t>5/16/2019</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87F8D-197E-4E16-A2F1-51BE586F2909}" type="slidenum">
              <a:rPr lang="en-US" smtClean="0"/>
              <a:t>‹#›</a:t>
            </a:fld>
            <a:endParaRPr lang="en-US" dirty="0"/>
          </a:p>
        </p:txBody>
      </p:sp>
    </p:spTree>
    <p:extLst>
      <p:ext uri="{BB962C8B-B14F-4D97-AF65-F5344CB8AC3E}">
        <p14:creationId xmlns:p14="http://schemas.microsoft.com/office/powerpoint/2010/main" val="27624328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keting@mccain-inc.com"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jp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jpg"/><Relationship Id="rId7"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62.jpg"/></Relationships>
</file>

<file path=ppt/slides/_rels/slide4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9536" y="1859340"/>
            <a:ext cx="6744929" cy="2862322"/>
          </a:xfrm>
          <a:prstGeom prst="rect">
            <a:avLst/>
          </a:prstGeom>
          <a:noFill/>
        </p:spPr>
        <p:txBody>
          <a:bodyPr wrap="square" rtlCol="0">
            <a:spAutoFit/>
          </a:bodyPr>
          <a:lstStyle/>
          <a:p>
            <a:pPr algn="ctr"/>
            <a:r>
              <a:rPr lang="en-US" dirty="0"/>
              <a:t>This ATC Cabinet presentation has been created by McCain for use by McCain Distributors. </a:t>
            </a:r>
          </a:p>
          <a:p>
            <a:pPr algn="ctr"/>
            <a:endParaRPr lang="en-US" dirty="0"/>
          </a:p>
          <a:p>
            <a:pPr algn="ctr"/>
            <a:r>
              <a:rPr lang="en-US" b="1" dirty="0"/>
              <a:t>We invite you to co-brand this presentation, it’s as easy as 1-2-3!</a:t>
            </a:r>
          </a:p>
          <a:p>
            <a:pPr marL="800100" lvl="1" indent="-342900">
              <a:buFont typeface="+mj-lt"/>
              <a:buAutoNum type="arabicPeriod"/>
            </a:pPr>
            <a:r>
              <a:rPr lang="en-US" dirty="0"/>
              <a:t>Update the presenter’s name, title, and company on the first and last slide.</a:t>
            </a:r>
          </a:p>
          <a:p>
            <a:pPr marL="800100" lvl="1" indent="-342900">
              <a:buFont typeface="+mj-lt"/>
              <a:buAutoNum type="arabicPeriod"/>
            </a:pPr>
            <a:r>
              <a:rPr lang="en-US" dirty="0"/>
              <a:t>Add company logo to the first and last slide.</a:t>
            </a:r>
          </a:p>
          <a:p>
            <a:pPr marL="800100" lvl="1" indent="-342900">
              <a:buFont typeface="+mj-lt"/>
              <a:buAutoNum type="arabicPeriod"/>
            </a:pPr>
            <a:r>
              <a:rPr lang="en-US" dirty="0"/>
              <a:t>Remove this slide.</a:t>
            </a:r>
          </a:p>
          <a:p>
            <a:pPr marL="342900" indent="-342900" algn="ctr">
              <a:buAutoNum type="arabicPeriod"/>
            </a:pPr>
            <a:endParaRPr lang="en-US" dirty="0"/>
          </a:p>
          <a:p>
            <a:pPr algn="ctr"/>
            <a:r>
              <a:rPr lang="en-US" dirty="0"/>
              <a:t>If you have any questions, please contact </a:t>
            </a:r>
            <a:r>
              <a:rPr lang="en-US" dirty="0">
                <a:hlinkClick r:id="rId3"/>
              </a:rPr>
              <a:t>marketing@mccain-inc.com</a:t>
            </a:r>
            <a:r>
              <a:rPr lang="en-US" dirty="0"/>
              <a:t>.</a:t>
            </a:r>
          </a:p>
        </p:txBody>
      </p:sp>
      <p:sp>
        <p:nvSpPr>
          <p:cNvPr id="3" name="TextBox 2"/>
          <p:cNvSpPr txBox="1"/>
          <p:nvPr/>
        </p:nvSpPr>
        <p:spPr>
          <a:xfrm>
            <a:off x="78658" y="6551701"/>
            <a:ext cx="5775649" cy="230832"/>
          </a:xfrm>
          <a:prstGeom prst="rect">
            <a:avLst/>
          </a:prstGeom>
          <a:noFill/>
        </p:spPr>
        <p:txBody>
          <a:bodyPr wrap="square" rtlCol="0">
            <a:spAutoFit/>
          </a:bodyPr>
          <a:lstStyle/>
          <a:p>
            <a:r>
              <a:rPr lang="en-US" sz="900" dirty="0"/>
              <a:t>Copyright © 2018 McCain, Inc. May not be distributed or reproduced without the written consent of McCain. </a:t>
            </a:r>
          </a:p>
        </p:txBody>
      </p:sp>
    </p:spTree>
    <p:extLst>
      <p:ext uri="{BB962C8B-B14F-4D97-AF65-F5344CB8AC3E}">
        <p14:creationId xmlns:p14="http://schemas.microsoft.com/office/powerpoint/2010/main" val="515395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Freeform 24"/>
          <p:cNvSpPr/>
          <p:nvPr/>
        </p:nvSpPr>
        <p:spPr>
          <a:xfrm>
            <a:off x="954575" y="1693414"/>
            <a:ext cx="2297960" cy="4447643"/>
          </a:xfrm>
          <a:custGeom>
            <a:avLst/>
            <a:gdLst>
              <a:gd name="connsiteX0" fmla="*/ 0 w 2297960"/>
              <a:gd name="connsiteY0" fmla="*/ 229796 h 4447643"/>
              <a:gd name="connsiteX1" fmla="*/ 229796 w 2297960"/>
              <a:gd name="connsiteY1" fmla="*/ 0 h 4447643"/>
              <a:gd name="connsiteX2" fmla="*/ 2068164 w 2297960"/>
              <a:gd name="connsiteY2" fmla="*/ 0 h 4447643"/>
              <a:gd name="connsiteX3" fmla="*/ 2297960 w 2297960"/>
              <a:gd name="connsiteY3" fmla="*/ 229796 h 4447643"/>
              <a:gd name="connsiteX4" fmla="*/ 2297960 w 2297960"/>
              <a:gd name="connsiteY4" fmla="*/ 4217847 h 4447643"/>
              <a:gd name="connsiteX5" fmla="*/ 2068164 w 2297960"/>
              <a:gd name="connsiteY5" fmla="*/ 4447643 h 4447643"/>
              <a:gd name="connsiteX6" fmla="*/ 229796 w 2297960"/>
              <a:gd name="connsiteY6" fmla="*/ 4447643 h 4447643"/>
              <a:gd name="connsiteX7" fmla="*/ 0 w 2297960"/>
              <a:gd name="connsiteY7" fmla="*/ 4217847 h 4447643"/>
              <a:gd name="connsiteX8" fmla="*/ 0 w 2297960"/>
              <a:gd name="connsiteY8" fmla="*/ 229796 h 444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960" h="4447643">
                <a:moveTo>
                  <a:pt x="0" y="229796"/>
                </a:moveTo>
                <a:cubicBezTo>
                  <a:pt x="0" y="102883"/>
                  <a:pt x="102883" y="0"/>
                  <a:pt x="229796" y="0"/>
                </a:cubicBezTo>
                <a:lnTo>
                  <a:pt x="2068164" y="0"/>
                </a:lnTo>
                <a:cubicBezTo>
                  <a:pt x="2195077" y="0"/>
                  <a:pt x="2297960" y="102883"/>
                  <a:pt x="2297960" y="229796"/>
                </a:cubicBezTo>
                <a:lnTo>
                  <a:pt x="2297960" y="4217847"/>
                </a:lnTo>
                <a:cubicBezTo>
                  <a:pt x="2297960" y="4344760"/>
                  <a:pt x="2195077" y="4447643"/>
                  <a:pt x="2068164" y="4447643"/>
                </a:cubicBezTo>
                <a:lnTo>
                  <a:pt x="229796" y="4447643"/>
                </a:lnTo>
                <a:cubicBezTo>
                  <a:pt x="102883" y="4447643"/>
                  <a:pt x="0" y="4344760"/>
                  <a:pt x="0" y="4217847"/>
                </a:cubicBezTo>
                <a:lnTo>
                  <a:pt x="0" y="229796"/>
                </a:lnTo>
                <a:close/>
              </a:path>
            </a:pathLst>
          </a:custGeom>
          <a:solidFill>
            <a:schemeClr val="bg1">
              <a:lumMod val="85000"/>
              <a:alpha val="90000"/>
            </a:schemeClr>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42240" tIns="1921297" rIns="142240" bIns="1031769" numCol="1" spcCol="1270" anchor="t" anchorCtr="1">
            <a:noAutofit/>
          </a:bodyPr>
          <a:lstStyle/>
          <a:p>
            <a:pPr defTabSz="889000">
              <a:lnSpc>
                <a:spcPct val="90000"/>
              </a:lnSpc>
              <a:spcBef>
                <a:spcPct val="0"/>
              </a:spcBef>
              <a:spcAft>
                <a:spcPct val="35000"/>
              </a:spcAft>
            </a:pPr>
            <a:r>
              <a:rPr lang="en-US" sz="2000" b="1" dirty="0"/>
              <a:t>Boost Safety</a:t>
            </a:r>
            <a:br>
              <a:rPr lang="en-US" sz="2000" b="1" dirty="0"/>
            </a:br>
            <a:r>
              <a:rPr lang="en-US" sz="1200" b="1" dirty="0"/>
              <a:t>for technicians and motorists</a:t>
            </a:r>
          </a:p>
          <a:p>
            <a:pPr marL="114300" lvl="1" indent="-114300" defTabSz="666750">
              <a:lnSpc>
                <a:spcPct val="90000"/>
              </a:lnSpc>
              <a:spcBef>
                <a:spcPct val="0"/>
              </a:spcBef>
              <a:spcAft>
                <a:spcPct val="15000"/>
              </a:spcAft>
              <a:buChar char="••"/>
            </a:pPr>
            <a:r>
              <a:rPr lang="en-US" dirty="0"/>
              <a:t>Reduce accidental contact</a:t>
            </a:r>
          </a:p>
          <a:p>
            <a:pPr marL="114300" lvl="1" indent="-114300" defTabSz="666750">
              <a:lnSpc>
                <a:spcPct val="90000"/>
              </a:lnSpc>
              <a:spcBef>
                <a:spcPct val="0"/>
              </a:spcBef>
              <a:spcAft>
                <a:spcPct val="15000"/>
              </a:spcAft>
              <a:buChar char="••"/>
            </a:pPr>
            <a:r>
              <a:rPr lang="en-US" dirty="0"/>
              <a:t>Ensure equipment works</a:t>
            </a:r>
          </a:p>
          <a:p>
            <a:pPr marL="114300" lvl="1" indent="-114300" defTabSz="666750">
              <a:lnSpc>
                <a:spcPct val="90000"/>
              </a:lnSpc>
              <a:spcBef>
                <a:spcPct val="0"/>
              </a:spcBef>
              <a:spcAft>
                <a:spcPct val="15000"/>
              </a:spcAft>
              <a:buChar char="••"/>
            </a:pPr>
            <a:r>
              <a:rPr lang="en-US" dirty="0"/>
              <a:t>Protect technicians &amp; motorists</a:t>
            </a:r>
          </a:p>
        </p:txBody>
      </p:sp>
      <p:sp>
        <p:nvSpPr>
          <p:cNvPr id="26" name="Oval 25"/>
          <p:cNvSpPr/>
          <p:nvPr/>
        </p:nvSpPr>
        <p:spPr>
          <a:xfrm>
            <a:off x="1363025" y="1960272"/>
            <a:ext cx="1481065" cy="1481065"/>
          </a:xfrm>
          <a:prstGeom prst="ellipse">
            <a:avLst/>
          </a:prstGeom>
          <a: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alpha val="90000"/>
              <a:hueOff val="0"/>
              <a:satOff val="0"/>
              <a:lumOff val="0"/>
              <a:alphaOff val="0"/>
            </a:schemeClr>
          </a:effectRef>
          <a:fontRef idx="minor">
            <a:schemeClr val="lt1">
              <a:hueOff val="0"/>
              <a:satOff val="0"/>
              <a:lumOff val="0"/>
              <a:alphaOff val="0"/>
            </a:schemeClr>
          </a:fontRef>
        </p:style>
      </p:sp>
      <p:sp>
        <p:nvSpPr>
          <p:cNvPr id="27" name="Freeform 26"/>
          <p:cNvSpPr/>
          <p:nvPr/>
        </p:nvSpPr>
        <p:spPr>
          <a:xfrm>
            <a:off x="3321475" y="1693414"/>
            <a:ext cx="2482854" cy="4447643"/>
          </a:xfrm>
          <a:custGeom>
            <a:avLst/>
            <a:gdLst>
              <a:gd name="connsiteX0" fmla="*/ 0 w 2482854"/>
              <a:gd name="connsiteY0" fmla="*/ 248285 h 4447643"/>
              <a:gd name="connsiteX1" fmla="*/ 248285 w 2482854"/>
              <a:gd name="connsiteY1" fmla="*/ 0 h 4447643"/>
              <a:gd name="connsiteX2" fmla="*/ 2234569 w 2482854"/>
              <a:gd name="connsiteY2" fmla="*/ 0 h 4447643"/>
              <a:gd name="connsiteX3" fmla="*/ 2482854 w 2482854"/>
              <a:gd name="connsiteY3" fmla="*/ 248285 h 4447643"/>
              <a:gd name="connsiteX4" fmla="*/ 2482854 w 2482854"/>
              <a:gd name="connsiteY4" fmla="*/ 4199358 h 4447643"/>
              <a:gd name="connsiteX5" fmla="*/ 2234569 w 2482854"/>
              <a:gd name="connsiteY5" fmla="*/ 4447643 h 4447643"/>
              <a:gd name="connsiteX6" fmla="*/ 248285 w 2482854"/>
              <a:gd name="connsiteY6" fmla="*/ 4447643 h 4447643"/>
              <a:gd name="connsiteX7" fmla="*/ 0 w 2482854"/>
              <a:gd name="connsiteY7" fmla="*/ 4199358 h 4447643"/>
              <a:gd name="connsiteX8" fmla="*/ 0 w 2482854"/>
              <a:gd name="connsiteY8" fmla="*/ 248285 h 444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2854" h="4447643">
                <a:moveTo>
                  <a:pt x="0" y="248285"/>
                </a:moveTo>
                <a:cubicBezTo>
                  <a:pt x="0" y="111161"/>
                  <a:pt x="111161" y="0"/>
                  <a:pt x="248285" y="0"/>
                </a:cubicBezTo>
                <a:lnTo>
                  <a:pt x="2234569" y="0"/>
                </a:lnTo>
                <a:cubicBezTo>
                  <a:pt x="2371693" y="0"/>
                  <a:pt x="2482854" y="111161"/>
                  <a:pt x="2482854" y="248285"/>
                </a:cubicBezTo>
                <a:lnTo>
                  <a:pt x="2482854" y="4199358"/>
                </a:lnTo>
                <a:cubicBezTo>
                  <a:pt x="2482854" y="4336482"/>
                  <a:pt x="2371693" y="4447643"/>
                  <a:pt x="2234569" y="4447643"/>
                </a:cubicBezTo>
                <a:lnTo>
                  <a:pt x="248285" y="4447643"/>
                </a:lnTo>
                <a:cubicBezTo>
                  <a:pt x="111161" y="4447643"/>
                  <a:pt x="0" y="4336482"/>
                  <a:pt x="0" y="4199358"/>
                </a:cubicBezTo>
                <a:lnTo>
                  <a:pt x="0" y="248285"/>
                </a:lnTo>
                <a:close/>
              </a:path>
            </a:pathLst>
          </a:custGeom>
          <a:solidFill>
            <a:schemeClr val="bg1">
              <a:lumMod val="65000"/>
            </a:schemeClr>
          </a:solidFill>
        </p:spPr>
        <p:style>
          <a:lnRef idx="2">
            <a:schemeClr val="lt1">
              <a:hueOff val="0"/>
              <a:satOff val="0"/>
              <a:lumOff val="0"/>
              <a:alphaOff val="0"/>
            </a:schemeClr>
          </a:lnRef>
          <a:fillRef idx="1">
            <a:schemeClr val="accent1">
              <a:alpha val="90000"/>
              <a:hueOff val="0"/>
              <a:satOff val="0"/>
              <a:lumOff val="0"/>
              <a:alphaOff val="-20000"/>
            </a:schemeClr>
          </a:fillRef>
          <a:effectRef idx="0">
            <a:schemeClr val="accent1">
              <a:alpha val="90000"/>
              <a:hueOff val="0"/>
              <a:satOff val="0"/>
              <a:lumOff val="0"/>
              <a:alphaOff val="-20000"/>
            </a:schemeClr>
          </a:effectRef>
          <a:fontRef idx="minor">
            <a:schemeClr val="lt1"/>
          </a:fontRef>
        </p:style>
        <p:txBody>
          <a:bodyPr spcFirstLastPara="0" vert="horz" wrap="square" lIns="142240" tIns="1921297" rIns="142240" bIns="1031769" numCol="1" spcCol="1270" anchor="t" anchorCtr="1">
            <a:noAutofit/>
          </a:bodyPr>
          <a:lstStyle/>
          <a:p>
            <a:pPr defTabSz="889000">
              <a:lnSpc>
                <a:spcPct val="90000"/>
              </a:lnSpc>
              <a:spcBef>
                <a:spcPct val="0"/>
              </a:spcBef>
              <a:spcAft>
                <a:spcPct val="35000"/>
              </a:spcAft>
            </a:pPr>
            <a:r>
              <a:rPr lang="en-US" sz="2000" b="1" dirty="0"/>
              <a:t>Increase Operational Efficiencies</a:t>
            </a:r>
            <a:br>
              <a:rPr lang="en-US" sz="2000" b="1" dirty="0"/>
            </a:br>
            <a:r>
              <a:rPr lang="en-US" sz="1200" b="1" dirty="0">
                <a:solidFill>
                  <a:srgbClr val="FCDC41"/>
                </a:solidFill>
              </a:rPr>
              <a:t>with built-in features</a:t>
            </a:r>
          </a:p>
          <a:p>
            <a:pPr marL="114300" lvl="1" indent="-114300" defTabSz="666750">
              <a:lnSpc>
                <a:spcPct val="90000"/>
              </a:lnSpc>
              <a:spcBef>
                <a:spcPct val="0"/>
              </a:spcBef>
              <a:spcAft>
                <a:spcPct val="15000"/>
              </a:spcAft>
              <a:buChar char="••"/>
            </a:pPr>
            <a:r>
              <a:rPr lang="en-US" dirty="0"/>
              <a:t>Expedite troubleshooting</a:t>
            </a:r>
          </a:p>
          <a:p>
            <a:pPr marL="114300" lvl="1" indent="-114300" defTabSz="666750">
              <a:lnSpc>
                <a:spcPct val="90000"/>
              </a:lnSpc>
              <a:spcBef>
                <a:spcPct val="0"/>
              </a:spcBef>
              <a:spcAft>
                <a:spcPct val="15000"/>
              </a:spcAft>
              <a:buChar char="••"/>
            </a:pPr>
            <a:r>
              <a:rPr lang="en-US" dirty="0"/>
              <a:t>Reduce training and inventory</a:t>
            </a:r>
          </a:p>
          <a:p>
            <a:pPr marL="114300" lvl="1" indent="-114300" defTabSz="666750">
              <a:lnSpc>
                <a:spcPct val="90000"/>
              </a:lnSpc>
              <a:spcBef>
                <a:spcPct val="0"/>
              </a:spcBef>
              <a:spcAft>
                <a:spcPct val="15000"/>
              </a:spcAft>
              <a:buChar char="••"/>
            </a:pPr>
            <a:r>
              <a:rPr lang="en-US" dirty="0"/>
              <a:t>Modularity</a:t>
            </a:r>
          </a:p>
        </p:txBody>
      </p:sp>
      <p:sp>
        <p:nvSpPr>
          <p:cNvPr id="28" name="Oval 27"/>
          <p:cNvSpPr/>
          <p:nvPr/>
        </p:nvSpPr>
        <p:spPr>
          <a:xfrm>
            <a:off x="3822371" y="1960272"/>
            <a:ext cx="1481065" cy="1481065"/>
          </a:xfrm>
          <a:prstGeom prst="ellipse">
            <a:avLst/>
          </a:prstGeom>
          <a:blipFill>
            <a:blip r:embed="rId5" cstate="print">
              <a:extLst>
                <a:ext uri="{28A0092B-C50C-407E-A947-70E740481C1C}">
                  <a14:useLocalDpi xmlns:a14="http://schemas.microsoft.com/office/drawing/2010/main" val="0"/>
                </a:ext>
              </a:extLst>
            </a:blip>
            <a:srcRect/>
            <a:stretch>
              <a:fillRect/>
            </a:stretch>
          </a:blipFill>
          <a:effectLst>
            <a:innerShdw blurRad="63500" dist="50800" dir="13500000">
              <a:prstClr val="black">
                <a:alpha val="50000"/>
              </a:prstClr>
            </a:innerShdw>
          </a:effectLst>
        </p:spPr>
        <p:style>
          <a:lnRef idx="2">
            <a:schemeClr val="lt1">
              <a:hueOff val="0"/>
              <a:satOff val="0"/>
              <a:lumOff val="0"/>
              <a:alphaOff val="0"/>
            </a:schemeClr>
          </a:lnRef>
          <a:fillRef idx="1">
            <a:scrgbClr r="0" g="0" b="0"/>
          </a:fillRef>
          <a:effectRef idx="0">
            <a:schemeClr val="accent1">
              <a:tint val="50000"/>
              <a:alpha val="90000"/>
              <a:hueOff val="36168"/>
              <a:satOff val="-1390"/>
              <a:lumOff val="4885"/>
              <a:alphaOff val="-20000"/>
            </a:schemeClr>
          </a:effectRef>
          <a:fontRef idx="minor">
            <a:schemeClr val="lt1">
              <a:hueOff val="0"/>
              <a:satOff val="0"/>
              <a:lumOff val="0"/>
              <a:alphaOff val="0"/>
            </a:schemeClr>
          </a:fontRef>
        </p:style>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2663216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Freeform 24"/>
          <p:cNvSpPr/>
          <p:nvPr/>
        </p:nvSpPr>
        <p:spPr>
          <a:xfrm>
            <a:off x="954575" y="1703243"/>
            <a:ext cx="2297960" cy="4447643"/>
          </a:xfrm>
          <a:custGeom>
            <a:avLst/>
            <a:gdLst>
              <a:gd name="connsiteX0" fmla="*/ 0 w 2297960"/>
              <a:gd name="connsiteY0" fmla="*/ 229796 h 4447643"/>
              <a:gd name="connsiteX1" fmla="*/ 229796 w 2297960"/>
              <a:gd name="connsiteY1" fmla="*/ 0 h 4447643"/>
              <a:gd name="connsiteX2" fmla="*/ 2068164 w 2297960"/>
              <a:gd name="connsiteY2" fmla="*/ 0 h 4447643"/>
              <a:gd name="connsiteX3" fmla="*/ 2297960 w 2297960"/>
              <a:gd name="connsiteY3" fmla="*/ 229796 h 4447643"/>
              <a:gd name="connsiteX4" fmla="*/ 2297960 w 2297960"/>
              <a:gd name="connsiteY4" fmla="*/ 4217847 h 4447643"/>
              <a:gd name="connsiteX5" fmla="*/ 2068164 w 2297960"/>
              <a:gd name="connsiteY5" fmla="*/ 4447643 h 4447643"/>
              <a:gd name="connsiteX6" fmla="*/ 229796 w 2297960"/>
              <a:gd name="connsiteY6" fmla="*/ 4447643 h 4447643"/>
              <a:gd name="connsiteX7" fmla="*/ 0 w 2297960"/>
              <a:gd name="connsiteY7" fmla="*/ 4217847 h 4447643"/>
              <a:gd name="connsiteX8" fmla="*/ 0 w 2297960"/>
              <a:gd name="connsiteY8" fmla="*/ 229796 h 444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960" h="4447643">
                <a:moveTo>
                  <a:pt x="0" y="229796"/>
                </a:moveTo>
                <a:cubicBezTo>
                  <a:pt x="0" y="102883"/>
                  <a:pt x="102883" y="0"/>
                  <a:pt x="229796" y="0"/>
                </a:cubicBezTo>
                <a:lnTo>
                  <a:pt x="2068164" y="0"/>
                </a:lnTo>
                <a:cubicBezTo>
                  <a:pt x="2195077" y="0"/>
                  <a:pt x="2297960" y="102883"/>
                  <a:pt x="2297960" y="229796"/>
                </a:cubicBezTo>
                <a:lnTo>
                  <a:pt x="2297960" y="4217847"/>
                </a:lnTo>
                <a:cubicBezTo>
                  <a:pt x="2297960" y="4344760"/>
                  <a:pt x="2195077" y="4447643"/>
                  <a:pt x="2068164" y="4447643"/>
                </a:cubicBezTo>
                <a:lnTo>
                  <a:pt x="229796" y="4447643"/>
                </a:lnTo>
                <a:cubicBezTo>
                  <a:pt x="102883" y="4447643"/>
                  <a:pt x="0" y="4344760"/>
                  <a:pt x="0" y="4217847"/>
                </a:cubicBezTo>
                <a:lnTo>
                  <a:pt x="0" y="229796"/>
                </a:lnTo>
                <a:close/>
              </a:path>
            </a:pathLst>
          </a:custGeom>
          <a:solidFill>
            <a:schemeClr val="bg1">
              <a:lumMod val="85000"/>
            </a:schemeClr>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42240" tIns="1921297" rIns="142240" bIns="1031769" numCol="1" spcCol="1270" anchor="t" anchorCtr="1">
            <a:noAutofit/>
          </a:bodyPr>
          <a:lstStyle/>
          <a:p>
            <a:pPr defTabSz="889000">
              <a:lnSpc>
                <a:spcPct val="90000"/>
              </a:lnSpc>
              <a:spcBef>
                <a:spcPct val="0"/>
              </a:spcBef>
              <a:spcAft>
                <a:spcPct val="35000"/>
              </a:spcAft>
            </a:pPr>
            <a:r>
              <a:rPr lang="en-US" sz="2000" b="1" dirty="0"/>
              <a:t>Boost Safety</a:t>
            </a:r>
            <a:br>
              <a:rPr lang="en-US" sz="2000" b="1" dirty="0"/>
            </a:br>
            <a:r>
              <a:rPr lang="en-US" sz="1200" b="1" dirty="0"/>
              <a:t>for technicians and motorists</a:t>
            </a:r>
          </a:p>
          <a:p>
            <a:pPr marL="114300" lvl="1" indent="-114300" defTabSz="666750">
              <a:lnSpc>
                <a:spcPct val="90000"/>
              </a:lnSpc>
              <a:spcBef>
                <a:spcPct val="0"/>
              </a:spcBef>
              <a:spcAft>
                <a:spcPct val="15000"/>
              </a:spcAft>
              <a:buChar char="••"/>
            </a:pPr>
            <a:r>
              <a:rPr lang="en-US" dirty="0"/>
              <a:t>Reduce accidental contact</a:t>
            </a:r>
          </a:p>
          <a:p>
            <a:pPr marL="114300" lvl="1" indent="-114300" defTabSz="666750">
              <a:lnSpc>
                <a:spcPct val="90000"/>
              </a:lnSpc>
              <a:spcBef>
                <a:spcPct val="0"/>
              </a:spcBef>
              <a:spcAft>
                <a:spcPct val="15000"/>
              </a:spcAft>
              <a:buChar char="••"/>
            </a:pPr>
            <a:r>
              <a:rPr lang="en-US" dirty="0"/>
              <a:t>Ensure equipment works</a:t>
            </a:r>
          </a:p>
          <a:p>
            <a:pPr marL="114300" lvl="1" indent="-114300" defTabSz="666750">
              <a:lnSpc>
                <a:spcPct val="90000"/>
              </a:lnSpc>
              <a:spcBef>
                <a:spcPct val="0"/>
              </a:spcBef>
              <a:spcAft>
                <a:spcPct val="15000"/>
              </a:spcAft>
              <a:buChar char="••"/>
            </a:pPr>
            <a:r>
              <a:rPr lang="en-US" dirty="0"/>
              <a:t>Protect technicians &amp; motorists</a:t>
            </a:r>
          </a:p>
        </p:txBody>
      </p:sp>
      <p:sp>
        <p:nvSpPr>
          <p:cNvPr id="26" name="Oval 25"/>
          <p:cNvSpPr/>
          <p:nvPr/>
        </p:nvSpPr>
        <p:spPr>
          <a:xfrm>
            <a:off x="1363025" y="1970101"/>
            <a:ext cx="1481065" cy="1481065"/>
          </a:xfrm>
          <a:prstGeom prst="ellipse">
            <a:avLst/>
          </a:prstGeom>
          <a: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alpha val="90000"/>
              <a:hueOff val="0"/>
              <a:satOff val="0"/>
              <a:lumOff val="0"/>
              <a:alphaOff val="0"/>
            </a:schemeClr>
          </a:effectRef>
          <a:fontRef idx="minor">
            <a:schemeClr val="lt1">
              <a:hueOff val="0"/>
              <a:satOff val="0"/>
              <a:lumOff val="0"/>
              <a:alphaOff val="0"/>
            </a:schemeClr>
          </a:fontRef>
        </p:style>
      </p:sp>
      <p:sp>
        <p:nvSpPr>
          <p:cNvPr id="27" name="Freeform 26"/>
          <p:cNvSpPr/>
          <p:nvPr/>
        </p:nvSpPr>
        <p:spPr>
          <a:xfrm>
            <a:off x="3321475" y="1703243"/>
            <a:ext cx="2482854" cy="4447643"/>
          </a:xfrm>
          <a:custGeom>
            <a:avLst/>
            <a:gdLst>
              <a:gd name="connsiteX0" fmla="*/ 0 w 2482854"/>
              <a:gd name="connsiteY0" fmla="*/ 248285 h 4447643"/>
              <a:gd name="connsiteX1" fmla="*/ 248285 w 2482854"/>
              <a:gd name="connsiteY1" fmla="*/ 0 h 4447643"/>
              <a:gd name="connsiteX2" fmla="*/ 2234569 w 2482854"/>
              <a:gd name="connsiteY2" fmla="*/ 0 h 4447643"/>
              <a:gd name="connsiteX3" fmla="*/ 2482854 w 2482854"/>
              <a:gd name="connsiteY3" fmla="*/ 248285 h 4447643"/>
              <a:gd name="connsiteX4" fmla="*/ 2482854 w 2482854"/>
              <a:gd name="connsiteY4" fmla="*/ 4199358 h 4447643"/>
              <a:gd name="connsiteX5" fmla="*/ 2234569 w 2482854"/>
              <a:gd name="connsiteY5" fmla="*/ 4447643 h 4447643"/>
              <a:gd name="connsiteX6" fmla="*/ 248285 w 2482854"/>
              <a:gd name="connsiteY6" fmla="*/ 4447643 h 4447643"/>
              <a:gd name="connsiteX7" fmla="*/ 0 w 2482854"/>
              <a:gd name="connsiteY7" fmla="*/ 4199358 h 4447643"/>
              <a:gd name="connsiteX8" fmla="*/ 0 w 2482854"/>
              <a:gd name="connsiteY8" fmla="*/ 248285 h 444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2854" h="4447643">
                <a:moveTo>
                  <a:pt x="0" y="248285"/>
                </a:moveTo>
                <a:cubicBezTo>
                  <a:pt x="0" y="111161"/>
                  <a:pt x="111161" y="0"/>
                  <a:pt x="248285" y="0"/>
                </a:cubicBezTo>
                <a:lnTo>
                  <a:pt x="2234569" y="0"/>
                </a:lnTo>
                <a:cubicBezTo>
                  <a:pt x="2371693" y="0"/>
                  <a:pt x="2482854" y="111161"/>
                  <a:pt x="2482854" y="248285"/>
                </a:cubicBezTo>
                <a:lnTo>
                  <a:pt x="2482854" y="4199358"/>
                </a:lnTo>
                <a:cubicBezTo>
                  <a:pt x="2482854" y="4336482"/>
                  <a:pt x="2371693" y="4447643"/>
                  <a:pt x="2234569" y="4447643"/>
                </a:cubicBezTo>
                <a:lnTo>
                  <a:pt x="248285" y="4447643"/>
                </a:lnTo>
                <a:cubicBezTo>
                  <a:pt x="111161" y="4447643"/>
                  <a:pt x="0" y="4336482"/>
                  <a:pt x="0" y="4199358"/>
                </a:cubicBezTo>
                <a:lnTo>
                  <a:pt x="0" y="248285"/>
                </a:lnTo>
                <a:close/>
              </a:path>
            </a:pathLst>
          </a:custGeom>
          <a:solidFill>
            <a:schemeClr val="bg1">
              <a:lumMod val="85000"/>
            </a:schemeClr>
          </a:solidFill>
        </p:spPr>
        <p:style>
          <a:lnRef idx="2">
            <a:schemeClr val="lt1">
              <a:hueOff val="0"/>
              <a:satOff val="0"/>
              <a:lumOff val="0"/>
              <a:alphaOff val="0"/>
            </a:schemeClr>
          </a:lnRef>
          <a:fillRef idx="1">
            <a:schemeClr val="accent1">
              <a:alpha val="90000"/>
              <a:hueOff val="0"/>
              <a:satOff val="0"/>
              <a:lumOff val="0"/>
              <a:alphaOff val="-20000"/>
            </a:schemeClr>
          </a:fillRef>
          <a:effectRef idx="0">
            <a:schemeClr val="accent1">
              <a:alpha val="90000"/>
              <a:hueOff val="0"/>
              <a:satOff val="0"/>
              <a:lumOff val="0"/>
              <a:alphaOff val="-20000"/>
            </a:schemeClr>
          </a:effectRef>
          <a:fontRef idx="minor">
            <a:schemeClr val="lt1"/>
          </a:fontRef>
        </p:style>
        <p:txBody>
          <a:bodyPr spcFirstLastPara="0" vert="horz" wrap="square" lIns="142240" tIns="1921297" rIns="142240" bIns="1031769" numCol="1" spcCol="1270" anchor="t" anchorCtr="1">
            <a:noAutofit/>
          </a:bodyPr>
          <a:lstStyle/>
          <a:p>
            <a:pPr defTabSz="889000">
              <a:lnSpc>
                <a:spcPct val="90000"/>
              </a:lnSpc>
              <a:spcBef>
                <a:spcPct val="0"/>
              </a:spcBef>
              <a:spcAft>
                <a:spcPct val="35000"/>
              </a:spcAft>
            </a:pPr>
            <a:r>
              <a:rPr lang="en-US" sz="2000" b="1" dirty="0"/>
              <a:t>Increase Operational Efficiencies</a:t>
            </a:r>
            <a:br>
              <a:rPr lang="en-US" sz="2000" b="1" dirty="0"/>
            </a:br>
            <a:r>
              <a:rPr lang="en-US" sz="1200" b="1" dirty="0"/>
              <a:t>with built-in features</a:t>
            </a:r>
          </a:p>
          <a:p>
            <a:pPr marL="114300" lvl="1" indent="-114300" defTabSz="666750">
              <a:lnSpc>
                <a:spcPct val="90000"/>
              </a:lnSpc>
              <a:spcBef>
                <a:spcPct val="0"/>
              </a:spcBef>
              <a:spcAft>
                <a:spcPct val="15000"/>
              </a:spcAft>
              <a:buChar char="••"/>
            </a:pPr>
            <a:r>
              <a:rPr lang="en-US" dirty="0"/>
              <a:t>Expedite troubleshooting</a:t>
            </a:r>
          </a:p>
          <a:p>
            <a:pPr marL="114300" lvl="1" indent="-114300" defTabSz="666750">
              <a:lnSpc>
                <a:spcPct val="90000"/>
              </a:lnSpc>
              <a:spcBef>
                <a:spcPct val="0"/>
              </a:spcBef>
              <a:spcAft>
                <a:spcPct val="15000"/>
              </a:spcAft>
              <a:buChar char="••"/>
            </a:pPr>
            <a:r>
              <a:rPr lang="en-US" dirty="0"/>
              <a:t>Reduce training and inventory</a:t>
            </a:r>
          </a:p>
        </p:txBody>
      </p:sp>
      <p:sp>
        <p:nvSpPr>
          <p:cNvPr id="28" name="Oval 27"/>
          <p:cNvSpPr/>
          <p:nvPr/>
        </p:nvSpPr>
        <p:spPr>
          <a:xfrm>
            <a:off x="3822371" y="1970101"/>
            <a:ext cx="1481065" cy="1481065"/>
          </a:xfrm>
          <a:prstGeom prst="ellipse">
            <a:avLst/>
          </a:prstGeom>
          <a: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alpha val="90000"/>
              <a:hueOff val="36168"/>
              <a:satOff val="-1390"/>
              <a:lumOff val="4885"/>
              <a:alphaOff val="-20000"/>
            </a:schemeClr>
          </a:effectRef>
          <a:fontRef idx="minor">
            <a:schemeClr val="lt1">
              <a:hueOff val="0"/>
              <a:satOff val="0"/>
              <a:lumOff val="0"/>
              <a:alphaOff val="0"/>
            </a:schemeClr>
          </a:fontRef>
        </p:style>
      </p:sp>
      <p:sp>
        <p:nvSpPr>
          <p:cNvPr id="31" name="Freeform 30"/>
          <p:cNvSpPr/>
          <p:nvPr/>
        </p:nvSpPr>
        <p:spPr>
          <a:xfrm>
            <a:off x="5873269" y="1703243"/>
            <a:ext cx="2297960" cy="4447643"/>
          </a:xfrm>
          <a:custGeom>
            <a:avLst/>
            <a:gdLst>
              <a:gd name="connsiteX0" fmla="*/ 0 w 2297960"/>
              <a:gd name="connsiteY0" fmla="*/ 229796 h 4447643"/>
              <a:gd name="connsiteX1" fmla="*/ 229796 w 2297960"/>
              <a:gd name="connsiteY1" fmla="*/ 0 h 4447643"/>
              <a:gd name="connsiteX2" fmla="*/ 2068164 w 2297960"/>
              <a:gd name="connsiteY2" fmla="*/ 0 h 4447643"/>
              <a:gd name="connsiteX3" fmla="*/ 2297960 w 2297960"/>
              <a:gd name="connsiteY3" fmla="*/ 229796 h 4447643"/>
              <a:gd name="connsiteX4" fmla="*/ 2297960 w 2297960"/>
              <a:gd name="connsiteY4" fmla="*/ 4217847 h 4447643"/>
              <a:gd name="connsiteX5" fmla="*/ 2068164 w 2297960"/>
              <a:gd name="connsiteY5" fmla="*/ 4447643 h 4447643"/>
              <a:gd name="connsiteX6" fmla="*/ 229796 w 2297960"/>
              <a:gd name="connsiteY6" fmla="*/ 4447643 h 4447643"/>
              <a:gd name="connsiteX7" fmla="*/ 0 w 2297960"/>
              <a:gd name="connsiteY7" fmla="*/ 4217847 h 4447643"/>
              <a:gd name="connsiteX8" fmla="*/ 0 w 2297960"/>
              <a:gd name="connsiteY8" fmla="*/ 229796 h 444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960" h="4447643">
                <a:moveTo>
                  <a:pt x="0" y="229796"/>
                </a:moveTo>
                <a:cubicBezTo>
                  <a:pt x="0" y="102883"/>
                  <a:pt x="102883" y="0"/>
                  <a:pt x="229796" y="0"/>
                </a:cubicBezTo>
                <a:lnTo>
                  <a:pt x="2068164" y="0"/>
                </a:lnTo>
                <a:cubicBezTo>
                  <a:pt x="2195077" y="0"/>
                  <a:pt x="2297960" y="102883"/>
                  <a:pt x="2297960" y="229796"/>
                </a:cubicBezTo>
                <a:lnTo>
                  <a:pt x="2297960" y="4217847"/>
                </a:lnTo>
                <a:cubicBezTo>
                  <a:pt x="2297960" y="4344760"/>
                  <a:pt x="2195077" y="4447643"/>
                  <a:pt x="2068164" y="4447643"/>
                </a:cubicBezTo>
                <a:lnTo>
                  <a:pt x="229796" y="4447643"/>
                </a:lnTo>
                <a:cubicBezTo>
                  <a:pt x="102883" y="4447643"/>
                  <a:pt x="0" y="4344760"/>
                  <a:pt x="0" y="4217847"/>
                </a:cubicBezTo>
                <a:lnTo>
                  <a:pt x="0" y="229796"/>
                </a:lnTo>
                <a:close/>
              </a:path>
            </a:pathLst>
          </a:custGeom>
          <a:solidFill>
            <a:schemeClr val="bg1">
              <a:lumMod val="65000"/>
              <a:alpha val="90000"/>
            </a:schemeClr>
          </a:solidFill>
        </p:spPr>
        <p:style>
          <a:lnRef idx="2">
            <a:schemeClr val="lt1">
              <a:hueOff val="0"/>
              <a:satOff val="0"/>
              <a:lumOff val="0"/>
              <a:alphaOff val="0"/>
            </a:schemeClr>
          </a:lnRef>
          <a:fillRef idx="1">
            <a:schemeClr val="accent1">
              <a:alpha val="90000"/>
              <a:hueOff val="0"/>
              <a:satOff val="0"/>
              <a:lumOff val="0"/>
              <a:alphaOff val="-40000"/>
            </a:schemeClr>
          </a:fillRef>
          <a:effectRef idx="0">
            <a:schemeClr val="accent1">
              <a:alpha val="90000"/>
              <a:hueOff val="0"/>
              <a:satOff val="0"/>
              <a:lumOff val="0"/>
              <a:alphaOff val="-40000"/>
            </a:schemeClr>
          </a:effectRef>
          <a:fontRef idx="minor">
            <a:schemeClr val="lt1"/>
          </a:fontRef>
        </p:style>
        <p:txBody>
          <a:bodyPr spcFirstLastPara="0" vert="horz" wrap="square" lIns="142240" tIns="1921297" rIns="142240" bIns="1031769" numCol="1" spcCol="1270" anchor="t" anchorCtr="1">
            <a:noAutofit/>
          </a:bodyPr>
          <a:lstStyle/>
          <a:p>
            <a:pPr defTabSz="889000">
              <a:lnSpc>
                <a:spcPct val="90000"/>
              </a:lnSpc>
              <a:spcBef>
                <a:spcPct val="0"/>
              </a:spcBef>
              <a:spcAft>
                <a:spcPct val="35000"/>
              </a:spcAft>
            </a:pPr>
            <a:r>
              <a:rPr lang="en-US" sz="2000" b="1" dirty="0"/>
              <a:t>Save Money</a:t>
            </a:r>
            <a:br>
              <a:rPr lang="en-US" sz="2000" b="1" dirty="0"/>
            </a:br>
            <a:r>
              <a:rPr lang="en-US" sz="1200" b="1" dirty="0">
                <a:solidFill>
                  <a:srgbClr val="FCDC41"/>
                </a:solidFill>
              </a:rPr>
              <a:t>and gain peace of mind</a:t>
            </a:r>
          </a:p>
          <a:p>
            <a:pPr marL="114300" lvl="1" indent="-114300" defTabSz="666750">
              <a:lnSpc>
                <a:spcPct val="90000"/>
              </a:lnSpc>
              <a:spcBef>
                <a:spcPct val="0"/>
              </a:spcBef>
              <a:spcAft>
                <a:spcPct val="15000"/>
              </a:spcAft>
              <a:buChar char="••"/>
            </a:pPr>
            <a:r>
              <a:rPr lang="en-US" dirty="0"/>
              <a:t>Reduce liability</a:t>
            </a:r>
          </a:p>
          <a:p>
            <a:pPr marL="114300" lvl="1" indent="-114300" defTabSz="666750">
              <a:lnSpc>
                <a:spcPct val="90000"/>
              </a:lnSpc>
              <a:spcBef>
                <a:spcPct val="0"/>
              </a:spcBef>
              <a:spcAft>
                <a:spcPct val="15000"/>
              </a:spcAft>
              <a:buChar char="••"/>
            </a:pPr>
            <a:r>
              <a:rPr lang="en-US" dirty="0"/>
              <a:t>Save energy</a:t>
            </a:r>
          </a:p>
          <a:p>
            <a:pPr marL="114300" lvl="1" indent="-114300" defTabSz="666750">
              <a:lnSpc>
                <a:spcPct val="90000"/>
              </a:lnSpc>
              <a:spcBef>
                <a:spcPct val="0"/>
              </a:spcBef>
              <a:spcAft>
                <a:spcPct val="15000"/>
              </a:spcAft>
              <a:buChar char="••"/>
            </a:pPr>
            <a:r>
              <a:rPr lang="en-US" dirty="0"/>
              <a:t>Adapt to meet future demand</a:t>
            </a:r>
          </a:p>
        </p:txBody>
      </p:sp>
      <p:sp>
        <p:nvSpPr>
          <p:cNvPr id="32" name="Oval 31"/>
          <p:cNvSpPr/>
          <p:nvPr/>
        </p:nvSpPr>
        <p:spPr>
          <a:xfrm>
            <a:off x="6281719" y="1970101"/>
            <a:ext cx="1481065" cy="1481065"/>
          </a:xfrm>
          <a:prstGeom prst="ellipse">
            <a:avLst/>
          </a:prstGeom>
          <a: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a:blipFill>
          <a:effectLst>
            <a:innerShdw blurRad="63500" dist="50800" dir="13500000">
              <a:prstClr val="black">
                <a:alpha val="50000"/>
              </a:prstClr>
            </a:innerShdw>
          </a:effectLst>
        </p:spPr>
        <p:style>
          <a:lnRef idx="2">
            <a:schemeClr val="lt1">
              <a:hueOff val="0"/>
              <a:satOff val="0"/>
              <a:lumOff val="0"/>
              <a:alphaOff val="0"/>
            </a:schemeClr>
          </a:lnRef>
          <a:fillRef idx="1">
            <a:scrgbClr r="0" g="0" b="0"/>
          </a:fillRef>
          <a:effectRef idx="0">
            <a:schemeClr val="accent1">
              <a:tint val="50000"/>
              <a:alpha val="90000"/>
              <a:hueOff val="72337"/>
              <a:satOff val="-2780"/>
              <a:lumOff val="9770"/>
              <a:alphaOff val="-40000"/>
            </a:schemeClr>
          </a:effectRef>
          <a:fontRef idx="minor">
            <a:schemeClr val="lt1">
              <a:hueOff val="0"/>
              <a:satOff val="0"/>
              <a:lumOff val="0"/>
              <a:alphaOff val="0"/>
            </a:schemeClr>
          </a:fontRef>
        </p:style>
      </p:sp>
      <p:grpSp>
        <p:nvGrpSpPr>
          <p:cNvPr id="37" name="Group 36"/>
          <p:cNvGrpSpPr/>
          <p:nvPr/>
        </p:nvGrpSpPr>
        <p:grpSpPr>
          <a:xfrm>
            <a:off x="1435064" y="1492283"/>
            <a:ext cx="6640684" cy="667146"/>
            <a:chOff x="1074565" y="5850381"/>
            <a:chExt cx="6640684" cy="667146"/>
          </a:xfrm>
          <a:solidFill>
            <a:schemeClr val="accent4"/>
          </a:solidFill>
        </p:grpSpPr>
        <p:sp>
          <p:nvSpPr>
            <p:cNvPr id="36" name="Left-Right Arrow 35"/>
            <p:cNvSpPr/>
            <p:nvPr/>
          </p:nvSpPr>
          <p:spPr>
            <a:xfrm>
              <a:off x="1074565" y="5850381"/>
              <a:ext cx="6640684" cy="667146"/>
            </a:xfrm>
            <a:prstGeom prst="leftRightArrow">
              <a:avLst/>
            </a:prstGeom>
            <a:grpFill/>
          </p:spPr>
          <p:style>
            <a:lnRef idx="2">
              <a:schemeClr val="l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4" name="TextBox 33"/>
            <p:cNvSpPr txBox="1"/>
            <p:nvPr/>
          </p:nvSpPr>
          <p:spPr>
            <a:xfrm>
              <a:off x="1276150" y="6014677"/>
              <a:ext cx="6237515" cy="338554"/>
            </a:xfrm>
            <a:prstGeom prst="rect">
              <a:avLst/>
            </a:prstGeom>
            <a:grpFill/>
          </p:spPr>
          <p:txBody>
            <a:bodyPr wrap="square" rtlCol="0">
              <a:spAutoFit/>
            </a:bodyPr>
            <a:lstStyle/>
            <a:p>
              <a:pPr algn="ctr"/>
              <a:r>
                <a:rPr lang="en-US" sz="1600" b="1" dirty="0">
                  <a:solidFill>
                    <a:schemeClr val="bg1"/>
                  </a:solidFill>
                </a:rPr>
                <a:t>Achieve great results and peace of mind with the ATC cabinet.</a:t>
              </a:r>
            </a:p>
          </p:txBody>
        </p:sp>
      </p:gr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153821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200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859890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4031596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952" y="2934647"/>
            <a:ext cx="3860892" cy="2979852"/>
          </a:xfrm>
          <a:prstGeom prst="rect">
            <a:avLst/>
          </a:prstGeom>
          <a:effectLst>
            <a:outerShdw blurRad="63500" sx="102000" sy="102000" algn="ctr" rotWithShape="0">
              <a:prstClr val="black">
                <a:alpha val="10000"/>
              </a:prstClr>
            </a:outerShdw>
          </a:effectLst>
        </p:spPr>
      </p:pic>
      <p:sp>
        <p:nvSpPr>
          <p:cNvPr id="9" name="TextBox 8"/>
          <p:cNvSpPr txBox="1"/>
          <p:nvPr/>
        </p:nvSpPr>
        <p:spPr>
          <a:xfrm>
            <a:off x="1269746" y="5806505"/>
            <a:ext cx="2086377" cy="276999"/>
          </a:xfrm>
          <a:prstGeom prst="rect">
            <a:avLst/>
          </a:prstGeom>
          <a:noFill/>
        </p:spPr>
        <p:txBody>
          <a:bodyPr wrap="square" rtlCol="0">
            <a:spAutoFit/>
          </a:bodyPr>
          <a:lstStyle/>
          <a:p>
            <a:pPr algn="r"/>
            <a:r>
              <a:rPr lang="en-US" sz="1200" dirty="0"/>
              <a:t>350i ATC cabinet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7635" y="2998564"/>
            <a:ext cx="1939558" cy="2996617"/>
          </a:xfrm>
          <a:prstGeom prst="rect">
            <a:avLst/>
          </a:prstGeom>
          <a:effectLst>
            <a:outerShdw blurRad="63500" sx="102000" sy="102000" algn="ctr" rotWithShape="0">
              <a:prstClr val="black">
                <a:alpha val="10000"/>
              </a:prstClr>
            </a:outerShdw>
          </a:effectLst>
        </p:spPr>
      </p:pic>
      <p:sp>
        <p:nvSpPr>
          <p:cNvPr id="13" name="TextBox 12"/>
          <p:cNvSpPr txBox="1"/>
          <p:nvPr/>
        </p:nvSpPr>
        <p:spPr>
          <a:xfrm>
            <a:off x="4445000" y="5806505"/>
            <a:ext cx="2086377" cy="276999"/>
          </a:xfrm>
          <a:prstGeom prst="rect">
            <a:avLst/>
          </a:prstGeom>
          <a:noFill/>
        </p:spPr>
        <p:txBody>
          <a:bodyPr wrap="square" rtlCol="0">
            <a:spAutoFit/>
          </a:bodyPr>
          <a:lstStyle/>
          <a:p>
            <a:pPr algn="r"/>
            <a:r>
              <a:rPr lang="en-US" sz="1200" dirty="0"/>
              <a:t>352i ATC cabinet</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7985" y="3935935"/>
            <a:ext cx="1900968" cy="1914169"/>
          </a:xfrm>
          <a:prstGeom prst="rect">
            <a:avLst/>
          </a:prstGeom>
          <a:effectLst>
            <a:outerShdw blurRad="63500" sx="102000" sy="102000" algn="ctr" rotWithShape="0">
              <a:prstClr val="black">
                <a:alpha val="10000"/>
              </a:prstClr>
            </a:outerShdw>
          </a:effectLst>
        </p:spPr>
      </p:pic>
      <p:sp>
        <p:nvSpPr>
          <p:cNvPr id="14" name="TextBox 13"/>
          <p:cNvSpPr txBox="1"/>
          <p:nvPr/>
        </p:nvSpPr>
        <p:spPr>
          <a:xfrm>
            <a:off x="7225048" y="5806505"/>
            <a:ext cx="1621180" cy="276999"/>
          </a:xfrm>
          <a:prstGeom prst="rect">
            <a:avLst/>
          </a:prstGeom>
          <a:noFill/>
        </p:spPr>
        <p:txBody>
          <a:bodyPr wrap="square" rtlCol="0">
            <a:spAutoFit/>
          </a:bodyPr>
          <a:lstStyle/>
          <a:p>
            <a:pPr algn="r"/>
            <a:r>
              <a:rPr lang="en-US" sz="1200" dirty="0"/>
              <a:t>356i ATC cabinet</a:t>
            </a:r>
          </a:p>
        </p:txBody>
      </p:sp>
      <p:sp>
        <p:nvSpPr>
          <p:cNvPr id="3" name="Rectangle 2"/>
          <p:cNvSpPr/>
          <p:nvPr/>
        </p:nvSpPr>
        <p:spPr>
          <a:xfrm>
            <a:off x="4207958" y="3244334"/>
            <a:ext cx="728084" cy="369332"/>
          </a:xfrm>
          <a:prstGeom prst="rect">
            <a:avLst/>
          </a:prstGeom>
        </p:spPr>
        <p:txBody>
          <a:bodyPr wrap="none">
            <a:spAutoFit/>
          </a:bodyPr>
          <a:lstStyle/>
          <a:p>
            <a:r>
              <a:rPr lang="en-US" dirty="0"/>
              <a:t>series</a:t>
            </a:r>
          </a:p>
        </p:txBody>
      </p:sp>
    </p:spTree>
    <p:extLst>
      <p:ext uri="{BB962C8B-B14F-4D97-AF65-F5344CB8AC3E}">
        <p14:creationId xmlns:p14="http://schemas.microsoft.com/office/powerpoint/2010/main" val="3826083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27" y="506144"/>
            <a:ext cx="1371600" cy="224315"/>
          </a:xfrm>
          <a:prstGeom prst="rect">
            <a:avLst/>
          </a:prstGeom>
        </p:spPr>
      </p:pic>
    </p:spTree>
    <p:extLst>
      <p:ext uri="{BB962C8B-B14F-4D97-AF65-F5344CB8AC3E}">
        <p14:creationId xmlns:p14="http://schemas.microsoft.com/office/powerpoint/2010/main" val="2343764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27" y="506144"/>
            <a:ext cx="1371600" cy="224315"/>
          </a:xfrm>
          <a:prstGeom prst="rect">
            <a:avLst/>
          </a:prstGeom>
        </p:spPr>
      </p:pic>
    </p:spTree>
    <p:extLst>
      <p:ext uri="{BB962C8B-B14F-4D97-AF65-F5344CB8AC3E}">
        <p14:creationId xmlns:p14="http://schemas.microsoft.com/office/powerpoint/2010/main" val="2024691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8390" y="6568169"/>
            <a:ext cx="1371600" cy="235915"/>
          </a:xfrm>
          <a:prstGeom prst="rect">
            <a:avLst/>
          </a:prstGeom>
        </p:spPr>
      </p:pic>
    </p:spTree>
    <p:extLst>
      <p:ext uri="{BB962C8B-B14F-4D97-AF65-F5344CB8AC3E}">
        <p14:creationId xmlns:p14="http://schemas.microsoft.com/office/powerpoint/2010/main" val="1102802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2889394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514" y="3977449"/>
            <a:ext cx="1666045" cy="2453148"/>
          </a:xfrm>
          <a:prstGeom prst="round2DiagRect">
            <a:avLst>
              <a:gd name="adj1" fmla="val 16667"/>
              <a:gd name="adj2" fmla="val 0"/>
            </a:avLst>
          </a:prstGeom>
          <a:ln w="88900" cap="sq">
            <a:solidFill>
              <a:srgbClr val="FFFFFF"/>
            </a:solidFill>
            <a:miter lim="800000"/>
          </a:ln>
          <a:effectLst>
            <a:outerShdw blurRad="254000" algn="tl" rotWithShape="0">
              <a:srgbClr val="000000">
                <a:alpha val="10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8390" y="6568169"/>
            <a:ext cx="1371600" cy="235915"/>
          </a:xfrm>
          <a:prstGeom prst="rect">
            <a:avLst/>
          </a:prstGeom>
        </p:spPr>
      </p:pic>
    </p:spTree>
    <p:extLst>
      <p:ext uri="{BB962C8B-B14F-4D97-AF65-F5344CB8AC3E}">
        <p14:creationId xmlns:p14="http://schemas.microsoft.com/office/powerpoint/2010/main" val="3434204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78658" y="6551701"/>
            <a:ext cx="5775649" cy="230832"/>
          </a:xfrm>
          <a:prstGeom prst="rect">
            <a:avLst/>
          </a:prstGeom>
          <a:noFill/>
        </p:spPr>
        <p:txBody>
          <a:bodyPr wrap="square" rtlCol="0">
            <a:spAutoFit/>
          </a:bodyPr>
          <a:lstStyle/>
          <a:p>
            <a:r>
              <a:rPr lang="en-US" sz="900" dirty="0">
                <a:solidFill>
                  <a:schemeClr val="bg1"/>
                </a:solidFill>
              </a:rPr>
              <a:t>Copyright © 2018 McCain, Inc. May not be distributed or reproduced without the written consent of McCain. </a:t>
            </a:r>
          </a:p>
        </p:txBody>
      </p:sp>
      <p:sp>
        <p:nvSpPr>
          <p:cNvPr id="7" name="Rectangle 6"/>
          <p:cNvSpPr/>
          <p:nvPr/>
        </p:nvSpPr>
        <p:spPr>
          <a:xfrm>
            <a:off x="4719484" y="5951536"/>
            <a:ext cx="4572000" cy="769441"/>
          </a:xfrm>
          <a:prstGeom prst="rect">
            <a:avLst/>
          </a:prstGeom>
        </p:spPr>
        <p:txBody>
          <a:bodyPr>
            <a:spAutoFit/>
          </a:bodyPr>
          <a:lstStyle/>
          <a:p>
            <a:pPr algn="ctr"/>
            <a:r>
              <a:rPr lang="en-US" sz="1600" b="1" dirty="0">
                <a:cs typeface="Arial" panose="020B0604020202020204" pitchFamily="34" charset="0"/>
              </a:rPr>
              <a:t>Presenter’s Full Name</a:t>
            </a:r>
          </a:p>
          <a:p>
            <a:pPr algn="ctr"/>
            <a:r>
              <a:rPr lang="en-US" sz="1400" dirty="0">
                <a:cs typeface="Arial" panose="020B0604020202020204" pitchFamily="34" charset="0"/>
              </a:rPr>
              <a:t>Presenter’s Title</a:t>
            </a:r>
          </a:p>
          <a:p>
            <a:pPr algn="ctr"/>
            <a:r>
              <a:rPr lang="en-US" sz="1400" dirty="0">
                <a:cs typeface="Arial" panose="020B0604020202020204" pitchFamily="34" charset="0"/>
              </a:rPr>
              <a:t>Company</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27" y="506144"/>
            <a:ext cx="1371600" cy="224315"/>
          </a:xfrm>
          <a:prstGeom prst="rect">
            <a:avLst/>
          </a:prstGeom>
        </p:spPr>
      </p:pic>
    </p:spTree>
    <p:extLst>
      <p:ext uri="{BB962C8B-B14F-4D97-AF65-F5344CB8AC3E}">
        <p14:creationId xmlns:p14="http://schemas.microsoft.com/office/powerpoint/2010/main" val="1822920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2770926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497290"/>
            <a:ext cx="1371600" cy="235915"/>
          </a:xfrm>
          <a:prstGeom prst="rect">
            <a:avLst/>
          </a:prstGeom>
        </p:spPr>
      </p:pic>
    </p:spTree>
    <p:extLst>
      <p:ext uri="{BB962C8B-B14F-4D97-AF65-F5344CB8AC3E}">
        <p14:creationId xmlns:p14="http://schemas.microsoft.com/office/powerpoint/2010/main" val="635923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8390" y="6579769"/>
            <a:ext cx="1371600" cy="224315"/>
          </a:xfrm>
          <a:prstGeom prst="rect">
            <a:avLst/>
          </a:prstGeom>
        </p:spPr>
      </p:pic>
    </p:spTree>
    <p:extLst>
      <p:ext uri="{BB962C8B-B14F-4D97-AF65-F5344CB8AC3E}">
        <p14:creationId xmlns:p14="http://schemas.microsoft.com/office/powerpoint/2010/main" val="4051988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3959821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3773124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3417628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1332559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4010425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669219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448600"/>
            <a:ext cx="1371600" cy="224315"/>
          </a:xfrm>
          <a:prstGeom prst="rect">
            <a:avLst/>
          </a:prstGeom>
        </p:spPr>
      </p:pic>
    </p:spTree>
    <p:extLst>
      <p:ext uri="{BB962C8B-B14F-4D97-AF65-F5344CB8AC3E}">
        <p14:creationId xmlns:p14="http://schemas.microsoft.com/office/powerpoint/2010/main" val="677007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ontent Placeholder 4"/>
          <p:cNvSpPr>
            <a:spLocks noGrp="1"/>
          </p:cNvSpPr>
          <p:nvPr>
            <p:ph idx="4294967295"/>
          </p:nvPr>
        </p:nvSpPr>
        <p:spPr>
          <a:xfrm>
            <a:off x="537211" y="1995221"/>
            <a:ext cx="4009389" cy="2951162"/>
          </a:xfrm>
          <a:noFill/>
          <a:ln>
            <a:noFill/>
          </a:ln>
        </p:spPr>
        <p:style>
          <a:lnRef idx="2">
            <a:schemeClr val="accent4"/>
          </a:lnRef>
          <a:fillRef idx="1">
            <a:schemeClr val="lt1"/>
          </a:fillRef>
          <a:effectRef idx="0">
            <a:schemeClr val="accent4"/>
          </a:effectRef>
          <a:fontRef idx="minor">
            <a:schemeClr val="dk1"/>
          </a:fontRef>
        </p:style>
        <p:txBody>
          <a:bodyPr>
            <a:normAutofit/>
          </a:bodyPr>
          <a:lstStyle/>
          <a:p>
            <a:r>
              <a:rPr lang="en-US" sz="2000" dirty="0">
                <a:solidFill>
                  <a:schemeClr val="tx1"/>
                </a:solidFill>
              </a:rPr>
              <a:t>Brief history and ATCC objectives</a:t>
            </a:r>
          </a:p>
          <a:p>
            <a:r>
              <a:rPr lang="en-US" sz="2000" dirty="0">
                <a:solidFill>
                  <a:schemeClr val="tx1"/>
                </a:solidFill>
              </a:rPr>
              <a:t>Features &amp; benefits</a:t>
            </a:r>
          </a:p>
          <a:p>
            <a:r>
              <a:rPr lang="en-US" sz="2000" dirty="0">
                <a:solidFill>
                  <a:schemeClr val="tx1"/>
                </a:solidFill>
              </a:rPr>
              <a:t>Key assemblies &amp; components</a:t>
            </a:r>
          </a:p>
          <a:p>
            <a:r>
              <a:rPr lang="en-US" sz="2000" dirty="0">
                <a:solidFill>
                  <a:schemeClr val="tx1"/>
                </a:solidFill>
              </a:rPr>
              <a:t>Advantages &amp; disadvantages of available power options</a:t>
            </a:r>
          </a:p>
          <a:p>
            <a:r>
              <a:rPr lang="en-US" sz="2000" dirty="0">
                <a:solidFill>
                  <a:schemeClr val="tx1"/>
                </a:solidFill>
              </a:rPr>
              <a:t>Deployments</a:t>
            </a:r>
          </a:p>
          <a:p>
            <a:r>
              <a:rPr lang="en-US" sz="2000" dirty="0">
                <a:solidFill>
                  <a:schemeClr val="tx1"/>
                </a:solidFill>
              </a:rPr>
              <a:t>Key takeaways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792" y="1686290"/>
            <a:ext cx="3356498" cy="28110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2645942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3496125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635736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1314784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3501" name="Rectangle 63500"/>
          <p:cNvSpPr/>
          <p:nvPr/>
        </p:nvSpPr>
        <p:spPr>
          <a:xfrm>
            <a:off x="439946" y="6454614"/>
            <a:ext cx="721672" cy="230832"/>
          </a:xfrm>
          <a:prstGeom prst="rect">
            <a:avLst/>
          </a:prstGeom>
        </p:spPr>
        <p:txBody>
          <a:bodyPr wrap="none">
            <a:spAutoFit/>
          </a:bodyPr>
          <a:lstStyle/>
          <a:p>
            <a:r>
              <a:rPr lang="en-US" sz="900" i="1" dirty="0">
                <a:solidFill>
                  <a:schemeClr val="tx1">
                    <a:lumMod val="75000"/>
                    <a:lumOff val="25000"/>
                  </a:schemeClr>
                </a:solidFill>
              </a:rPr>
              <a:t>*Swing Out</a:t>
            </a:r>
          </a:p>
        </p:txBody>
      </p:sp>
      <p:grpSp>
        <p:nvGrpSpPr>
          <p:cNvPr id="7" name="Group 6"/>
          <p:cNvGrpSpPr/>
          <p:nvPr/>
        </p:nvGrpSpPr>
        <p:grpSpPr>
          <a:xfrm>
            <a:off x="-417443" y="774795"/>
            <a:ext cx="9978886" cy="5611062"/>
            <a:chOff x="-937238" y="371385"/>
            <a:chExt cx="10910055" cy="6134652"/>
          </a:xfrm>
        </p:grpSpPr>
        <p:sp>
          <p:nvSpPr>
            <p:cNvPr id="36" name="TextBox 35"/>
            <p:cNvSpPr txBox="1"/>
            <p:nvPr/>
          </p:nvSpPr>
          <p:spPr>
            <a:xfrm>
              <a:off x="303999" y="5267234"/>
              <a:ext cx="1487413" cy="572044"/>
            </a:xfrm>
            <a:prstGeom prst="rect">
              <a:avLst/>
            </a:prstGeom>
            <a:noFill/>
          </p:spPr>
          <p:txBody>
            <a:bodyPr wrap="square" rtlCol="0">
              <a:spAutoFit/>
            </a:bodyPr>
            <a:lstStyle/>
            <a:p>
              <a:pPr algn="r"/>
              <a:r>
                <a:rPr lang="en-US" sz="1400" dirty="0">
                  <a:solidFill>
                    <a:schemeClr val="tx1">
                      <a:lumMod val="65000"/>
                      <a:lumOff val="35000"/>
                    </a:schemeClr>
                  </a:solidFill>
                </a:rPr>
                <a:t>Service assembly</a:t>
              </a:r>
            </a:p>
          </p:txBody>
        </p:sp>
        <p:sp>
          <p:nvSpPr>
            <p:cNvPr id="54" name="TextBox 53"/>
            <p:cNvSpPr txBox="1"/>
            <p:nvPr/>
          </p:nvSpPr>
          <p:spPr>
            <a:xfrm>
              <a:off x="7062231" y="5267234"/>
              <a:ext cx="1487413" cy="572044"/>
            </a:xfrm>
            <a:prstGeom prst="rect">
              <a:avLst/>
            </a:prstGeom>
            <a:noFill/>
          </p:spPr>
          <p:txBody>
            <a:bodyPr wrap="square" rtlCol="0">
              <a:spAutoFit/>
            </a:bodyPr>
            <a:lstStyle/>
            <a:p>
              <a:r>
                <a:rPr lang="en-US" sz="1400" dirty="0">
                  <a:solidFill>
                    <a:schemeClr val="tx1">
                      <a:lumMod val="65000"/>
                      <a:lumOff val="35000"/>
                    </a:schemeClr>
                  </a:solidFill>
                </a:rPr>
                <a:t>Service assembly</a:t>
              </a:r>
            </a:p>
          </p:txBody>
        </p:sp>
        <p:grpSp>
          <p:nvGrpSpPr>
            <p:cNvPr id="4" name="Group 3"/>
            <p:cNvGrpSpPr/>
            <p:nvPr/>
          </p:nvGrpSpPr>
          <p:grpSpPr>
            <a:xfrm>
              <a:off x="-937238" y="371385"/>
              <a:ext cx="10910055" cy="6134652"/>
              <a:chOff x="-937238" y="371385"/>
              <a:chExt cx="10910055" cy="6134652"/>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6286" y="371385"/>
                <a:ext cx="4895417" cy="6134652"/>
              </a:xfrm>
              <a:prstGeom prst="rect">
                <a:avLst/>
              </a:prstGeom>
            </p:spPr>
          </p:pic>
          <p:grpSp>
            <p:nvGrpSpPr>
              <p:cNvPr id="3" name="Group 2"/>
              <p:cNvGrpSpPr/>
              <p:nvPr/>
            </p:nvGrpSpPr>
            <p:grpSpPr>
              <a:xfrm>
                <a:off x="-937238" y="453455"/>
                <a:ext cx="10910055" cy="2491551"/>
                <a:chOff x="-937238" y="453455"/>
                <a:chExt cx="10910055" cy="2491551"/>
              </a:xfrm>
            </p:grpSpPr>
            <p:sp>
              <p:nvSpPr>
                <p:cNvPr id="6" name="TextBox 5"/>
                <p:cNvSpPr txBox="1"/>
                <p:nvPr/>
              </p:nvSpPr>
              <p:spPr>
                <a:xfrm>
                  <a:off x="466817" y="453455"/>
                  <a:ext cx="1324595" cy="504745"/>
                </a:xfrm>
                <a:prstGeom prst="rect">
                  <a:avLst/>
                </a:prstGeom>
                <a:noFill/>
              </p:spPr>
              <p:txBody>
                <a:bodyPr wrap="square" rtlCol="0">
                  <a:spAutoFit/>
                </a:bodyPr>
                <a:lstStyle/>
                <a:p>
                  <a:pPr algn="r"/>
                  <a:r>
                    <a:rPr lang="en-US" sz="1400" dirty="0">
                      <a:solidFill>
                        <a:schemeClr val="tx1">
                          <a:lumMod val="65000"/>
                          <a:lumOff val="35000"/>
                        </a:schemeClr>
                      </a:solidFill>
                    </a:rPr>
                    <a:t>ADU </a:t>
                  </a:r>
                </a:p>
                <a:p>
                  <a:pPr algn="r"/>
                  <a:r>
                    <a:rPr lang="en-US" sz="1000" dirty="0">
                      <a:solidFill>
                        <a:schemeClr val="tx1">
                          <a:lumMod val="65000"/>
                          <a:lumOff val="35000"/>
                        </a:schemeClr>
                      </a:solidFill>
                    </a:rPr>
                    <a:t>Aux display unit</a:t>
                  </a:r>
                </a:p>
              </p:txBody>
            </p:sp>
            <p:sp>
              <p:nvSpPr>
                <p:cNvPr id="12" name="TextBox 11"/>
                <p:cNvSpPr txBox="1"/>
                <p:nvPr/>
              </p:nvSpPr>
              <p:spPr>
                <a:xfrm>
                  <a:off x="466817" y="960674"/>
                  <a:ext cx="1324595" cy="538395"/>
                </a:xfrm>
                <a:prstGeom prst="rect">
                  <a:avLst/>
                </a:prstGeom>
                <a:noFill/>
              </p:spPr>
              <p:txBody>
                <a:bodyPr wrap="square" rtlCol="0">
                  <a:spAutoFit/>
                </a:bodyPr>
                <a:lstStyle/>
                <a:p>
                  <a:pPr algn="r"/>
                  <a:r>
                    <a:rPr lang="en-US" sz="1400" dirty="0">
                      <a:solidFill>
                        <a:schemeClr val="tx1">
                          <a:lumMod val="65000"/>
                          <a:lumOff val="35000"/>
                        </a:schemeClr>
                      </a:solidFill>
                    </a:rPr>
                    <a:t>ATC-CU</a:t>
                  </a:r>
                  <a:r>
                    <a:rPr lang="en-US" sz="1600" dirty="0">
                      <a:solidFill>
                        <a:schemeClr val="tx1">
                          <a:lumMod val="65000"/>
                          <a:lumOff val="35000"/>
                        </a:schemeClr>
                      </a:solidFill>
                    </a:rPr>
                    <a:t> </a:t>
                  </a:r>
                </a:p>
                <a:p>
                  <a:pPr algn="r"/>
                  <a:r>
                    <a:rPr lang="en-US" sz="1000" dirty="0">
                      <a:solidFill>
                        <a:schemeClr val="tx1">
                          <a:lumMod val="65000"/>
                          <a:lumOff val="35000"/>
                        </a:schemeClr>
                      </a:solidFill>
                    </a:rPr>
                    <a:t>2070 ATC controller</a:t>
                  </a:r>
                </a:p>
              </p:txBody>
            </p:sp>
            <p:sp>
              <p:nvSpPr>
                <p:cNvPr id="14" name="TextBox 13"/>
                <p:cNvSpPr txBox="1"/>
                <p:nvPr/>
              </p:nvSpPr>
              <p:spPr>
                <a:xfrm>
                  <a:off x="466817" y="1439012"/>
                  <a:ext cx="1324595" cy="336497"/>
                </a:xfrm>
                <a:prstGeom prst="rect">
                  <a:avLst/>
                </a:prstGeom>
                <a:noFill/>
              </p:spPr>
              <p:txBody>
                <a:bodyPr wrap="square" rtlCol="0">
                  <a:spAutoFit/>
                </a:bodyPr>
                <a:lstStyle/>
                <a:p>
                  <a:pPr algn="r"/>
                  <a:r>
                    <a:rPr lang="en-US" sz="1400" dirty="0">
                      <a:solidFill>
                        <a:schemeClr val="tx1">
                          <a:lumMod val="65000"/>
                          <a:lumOff val="35000"/>
                        </a:schemeClr>
                      </a:solidFill>
                    </a:rPr>
                    <a:t>Drawer</a:t>
                  </a:r>
                </a:p>
              </p:txBody>
            </p:sp>
            <p:sp>
              <p:nvSpPr>
                <p:cNvPr id="17" name="TextBox 16"/>
                <p:cNvSpPr txBox="1"/>
                <p:nvPr/>
              </p:nvSpPr>
              <p:spPr>
                <a:xfrm>
                  <a:off x="-937238" y="1805974"/>
                  <a:ext cx="2728651" cy="504745"/>
                </a:xfrm>
                <a:prstGeom prst="rect">
                  <a:avLst/>
                </a:prstGeom>
                <a:noFill/>
              </p:spPr>
              <p:txBody>
                <a:bodyPr wrap="square" rtlCol="0">
                  <a:spAutoFit/>
                </a:bodyPr>
                <a:lstStyle/>
                <a:p>
                  <a:pPr algn="r"/>
                  <a:r>
                    <a:rPr lang="en-US" sz="1400" dirty="0">
                      <a:solidFill>
                        <a:schemeClr val="tx1">
                          <a:lumMod val="65000"/>
                          <a:lumOff val="35000"/>
                        </a:schemeClr>
                      </a:solidFill>
                    </a:rPr>
                    <a:t>Input assembly </a:t>
                  </a:r>
                </a:p>
                <a:p>
                  <a:pPr algn="r"/>
                  <a:r>
                    <a:rPr lang="en-US" sz="1000" dirty="0">
                      <a:solidFill>
                        <a:schemeClr val="tx1">
                          <a:lumMod val="65000"/>
                          <a:lumOff val="35000"/>
                        </a:schemeClr>
                      </a:solidFill>
                    </a:rPr>
                    <a:t>24-channel</a:t>
                  </a:r>
                </a:p>
              </p:txBody>
            </p:sp>
            <p:sp>
              <p:nvSpPr>
                <p:cNvPr id="19" name="TextBox 18"/>
                <p:cNvSpPr txBox="1"/>
                <p:nvPr/>
              </p:nvSpPr>
              <p:spPr>
                <a:xfrm>
                  <a:off x="-480841" y="2372962"/>
                  <a:ext cx="2230214" cy="504745"/>
                </a:xfrm>
                <a:prstGeom prst="rect">
                  <a:avLst/>
                </a:prstGeom>
                <a:noFill/>
              </p:spPr>
              <p:txBody>
                <a:bodyPr wrap="square" rtlCol="0">
                  <a:spAutoFit/>
                </a:bodyPr>
                <a:lstStyle/>
                <a:p>
                  <a:pPr algn="r"/>
                  <a:r>
                    <a:rPr lang="en-US" sz="1400" dirty="0">
                      <a:solidFill>
                        <a:schemeClr val="tx1">
                          <a:lumMod val="65000"/>
                          <a:lumOff val="35000"/>
                        </a:schemeClr>
                      </a:solidFill>
                    </a:rPr>
                    <a:t>Output assembly</a:t>
                  </a:r>
                </a:p>
                <a:p>
                  <a:pPr algn="r"/>
                  <a:r>
                    <a:rPr lang="en-US" sz="1000" dirty="0">
                      <a:solidFill>
                        <a:schemeClr val="tx1">
                          <a:lumMod val="65000"/>
                          <a:lumOff val="35000"/>
                        </a:schemeClr>
                      </a:solidFill>
                    </a:rPr>
                    <a:t>16-channel</a:t>
                  </a:r>
                </a:p>
              </p:txBody>
            </p:sp>
            <p:cxnSp>
              <p:nvCxnSpPr>
                <p:cNvPr id="5" name="Straight Connector 4"/>
                <p:cNvCxnSpPr/>
                <p:nvPr/>
              </p:nvCxnSpPr>
              <p:spPr>
                <a:xfrm flipH="1" flipV="1">
                  <a:off x="1791412" y="613317"/>
                  <a:ext cx="384048" cy="1"/>
                </a:xfrm>
                <a:prstGeom prst="line">
                  <a:avLst/>
                </a:prstGeom>
                <a:ln>
                  <a:solidFill>
                    <a:schemeClr val="accent4"/>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791412" y="1137602"/>
                  <a:ext cx="384048" cy="0"/>
                </a:xfrm>
                <a:prstGeom prst="line">
                  <a:avLst/>
                </a:prstGeom>
                <a:ln>
                  <a:solidFill>
                    <a:schemeClr val="accent4"/>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791412" y="1599978"/>
                  <a:ext cx="384048" cy="0"/>
                </a:xfrm>
                <a:prstGeom prst="line">
                  <a:avLst/>
                </a:prstGeom>
                <a:ln>
                  <a:solidFill>
                    <a:schemeClr val="accent4"/>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791412" y="1948091"/>
                  <a:ext cx="384048" cy="0"/>
                </a:xfrm>
                <a:prstGeom prst="line">
                  <a:avLst/>
                </a:prstGeom>
                <a:ln>
                  <a:solidFill>
                    <a:schemeClr val="accent4"/>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791412" y="2533874"/>
                  <a:ext cx="384048" cy="0"/>
                </a:xfrm>
                <a:prstGeom prst="line">
                  <a:avLst/>
                </a:prstGeom>
                <a:ln>
                  <a:solidFill>
                    <a:schemeClr val="accent4"/>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6721727" y="678526"/>
                  <a:ext cx="384048" cy="2"/>
                </a:xfrm>
                <a:prstGeom prst="line">
                  <a:avLst/>
                </a:prstGeom>
                <a:ln>
                  <a:solidFill>
                    <a:schemeClr val="accent4"/>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062230" y="518664"/>
                  <a:ext cx="2606323" cy="336497"/>
                </a:xfrm>
                <a:prstGeom prst="rect">
                  <a:avLst/>
                </a:prstGeom>
                <a:noFill/>
              </p:spPr>
              <p:txBody>
                <a:bodyPr wrap="square" rtlCol="0">
                  <a:spAutoFit/>
                </a:bodyPr>
                <a:lstStyle/>
                <a:p>
                  <a:r>
                    <a:rPr lang="en-US" sz="1400" dirty="0">
                      <a:solidFill>
                        <a:schemeClr val="tx1">
                          <a:lumMod val="65000"/>
                          <a:lumOff val="35000"/>
                        </a:schemeClr>
                      </a:solidFill>
                    </a:rPr>
                    <a:t>Cabinet power supply</a:t>
                  </a:r>
                  <a:r>
                    <a:rPr lang="en-US" sz="1400" baseline="30000" dirty="0">
                      <a:solidFill>
                        <a:schemeClr val="tx1">
                          <a:lumMod val="65000"/>
                          <a:lumOff val="35000"/>
                        </a:schemeClr>
                      </a:solidFill>
                    </a:rPr>
                    <a:t>*</a:t>
                  </a:r>
                  <a:r>
                    <a:rPr lang="en-US" sz="1400" dirty="0">
                      <a:solidFill>
                        <a:schemeClr val="tx1">
                          <a:lumMod val="65000"/>
                          <a:lumOff val="35000"/>
                        </a:schemeClr>
                      </a:solidFill>
                    </a:rPr>
                    <a:t> </a:t>
                  </a:r>
                </a:p>
              </p:txBody>
            </p:sp>
            <p:cxnSp>
              <p:nvCxnSpPr>
                <p:cNvPr id="48" name="Straight Connector 47"/>
                <p:cNvCxnSpPr/>
                <p:nvPr/>
              </p:nvCxnSpPr>
              <p:spPr>
                <a:xfrm flipH="1">
                  <a:off x="6721727" y="1070623"/>
                  <a:ext cx="384048" cy="0"/>
                </a:xfrm>
                <a:prstGeom prst="line">
                  <a:avLst/>
                </a:prstGeom>
                <a:ln>
                  <a:solidFill>
                    <a:schemeClr val="accent4"/>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062231" y="893695"/>
                  <a:ext cx="1954717" cy="504745"/>
                </a:xfrm>
                <a:prstGeom prst="rect">
                  <a:avLst/>
                </a:prstGeom>
                <a:noFill/>
              </p:spPr>
              <p:txBody>
                <a:bodyPr wrap="square" rtlCol="0">
                  <a:spAutoFit/>
                </a:bodyPr>
                <a:lstStyle/>
                <a:p>
                  <a:r>
                    <a:rPr lang="en-US" sz="1400" dirty="0">
                      <a:solidFill>
                        <a:schemeClr val="tx1">
                          <a:lumMod val="65000"/>
                          <a:lumOff val="35000"/>
                        </a:schemeClr>
                      </a:solidFill>
                    </a:rPr>
                    <a:t>Power bus assembly</a:t>
                  </a:r>
                  <a:r>
                    <a:rPr lang="en-US" sz="1600" baseline="30000" dirty="0">
                      <a:solidFill>
                        <a:schemeClr val="tx1">
                          <a:lumMod val="65000"/>
                          <a:lumOff val="35000"/>
                        </a:schemeClr>
                      </a:solidFill>
                    </a:rPr>
                    <a:t>*</a:t>
                  </a:r>
                </a:p>
                <a:p>
                  <a:r>
                    <a:rPr lang="en-US" sz="1000" dirty="0">
                      <a:solidFill>
                        <a:schemeClr val="tx1">
                          <a:lumMod val="65000"/>
                          <a:lumOff val="35000"/>
                        </a:schemeClr>
                      </a:solidFill>
                    </a:rPr>
                    <a:t>SB1/SB2</a:t>
                  </a:r>
                </a:p>
              </p:txBody>
            </p:sp>
            <p:cxnSp>
              <p:nvCxnSpPr>
                <p:cNvPr id="50" name="Straight Connector 49"/>
                <p:cNvCxnSpPr/>
                <p:nvPr/>
              </p:nvCxnSpPr>
              <p:spPr>
                <a:xfrm flipH="1">
                  <a:off x="6721727" y="1451579"/>
                  <a:ext cx="385542" cy="0"/>
                </a:xfrm>
                <a:prstGeom prst="line">
                  <a:avLst/>
                </a:prstGeom>
                <a:ln>
                  <a:solidFill>
                    <a:schemeClr val="accent4"/>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7062229" y="1290613"/>
                  <a:ext cx="1784175" cy="572044"/>
                </a:xfrm>
                <a:prstGeom prst="rect">
                  <a:avLst/>
                </a:prstGeom>
                <a:noFill/>
              </p:spPr>
              <p:txBody>
                <a:bodyPr wrap="square" rtlCol="0">
                  <a:spAutoFit/>
                </a:bodyPr>
                <a:lstStyle/>
                <a:p>
                  <a:r>
                    <a:rPr lang="en-US" sz="1400" dirty="0">
                      <a:solidFill>
                        <a:schemeClr val="tx1">
                          <a:lumMod val="65000"/>
                          <a:lumOff val="35000"/>
                        </a:schemeClr>
                      </a:solidFill>
                    </a:rPr>
                    <a:t>AC clean power bus</a:t>
                  </a:r>
                  <a:r>
                    <a:rPr lang="en-US" sz="1400" baseline="30000" dirty="0">
                      <a:solidFill>
                        <a:schemeClr val="tx1">
                          <a:lumMod val="65000"/>
                          <a:lumOff val="35000"/>
                        </a:schemeClr>
                      </a:solidFill>
                    </a:rPr>
                    <a:t>*</a:t>
                  </a:r>
                </a:p>
              </p:txBody>
            </p:sp>
            <p:sp>
              <p:nvSpPr>
                <p:cNvPr id="52" name="TextBox 51"/>
                <p:cNvSpPr txBox="1"/>
                <p:nvPr/>
              </p:nvSpPr>
              <p:spPr>
                <a:xfrm>
                  <a:off x="7062232" y="2372962"/>
                  <a:ext cx="2910585" cy="572044"/>
                </a:xfrm>
                <a:prstGeom prst="rect">
                  <a:avLst/>
                </a:prstGeom>
                <a:noFill/>
              </p:spPr>
              <p:txBody>
                <a:bodyPr wrap="square" rtlCol="0">
                  <a:spAutoFit/>
                </a:bodyPr>
                <a:lstStyle/>
                <a:p>
                  <a:r>
                    <a:rPr lang="en-US" sz="1400" dirty="0">
                      <a:solidFill>
                        <a:schemeClr val="tx1">
                          <a:lumMod val="65000"/>
                          <a:lumOff val="35000"/>
                        </a:schemeClr>
                      </a:solidFill>
                    </a:rPr>
                    <a:t>Field output termination assembly</a:t>
                  </a:r>
                </a:p>
              </p:txBody>
            </p:sp>
            <p:cxnSp>
              <p:nvCxnSpPr>
                <p:cNvPr id="53" name="Straight Connector 52"/>
                <p:cNvCxnSpPr/>
                <p:nvPr/>
              </p:nvCxnSpPr>
              <p:spPr>
                <a:xfrm flipH="1">
                  <a:off x="6773224" y="2533874"/>
                  <a:ext cx="334045" cy="0"/>
                </a:xfrm>
                <a:prstGeom prst="line">
                  <a:avLst/>
                </a:prstGeom>
                <a:ln>
                  <a:solidFill>
                    <a:schemeClr val="accent4"/>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1310765" y="2932482"/>
                <a:ext cx="1199536" cy="975853"/>
                <a:chOff x="4976960" y="1022819"/>
                <a:chExt cx="1199536" cy="975853"/>
              </a:xfrm>
              <a:effectLst>
                <a:outerShdw blurRad="63500" sx="102000" sy="102000" algn="ctr" rotWithShape="0">
                  <a:prstClr val="black">
                    <a:alpha val="10000"/>
                  </a:prstClr>
                </a:outerShdw>
              </a:effectLst>
            </p:grpSpPr>
            <p:sp>
              <p:nvSpPr>
                <p:cNvPr id="31" name="Oval 30"/>
                <p:cNvSpPr/>
                <p:nvPr/>
              </p:nvSpPr>
              <p:spPr>
                <a:xfrm>
                  <a:off x="5088802" y="1022819"/>
                  <a:ext cx="975853" cy="975853"/>
                </a:xfrm>
                <a:prstGeom prst="ellipse">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32" name="TextBox 31"/>
                <p:cNvSpPr txBox="1"/>
                <p:nvPr/>
              </p:nvSpPr>
              <p:spPr>
                <a:xfrm>
                  <a:off x="4976960" y="1321111"/>
                  <a:ext cx="1199536" cy="403796"/>
                </a:xfrm>
                <a:prstGeom prst="rect">
                  <a:avLst/>
                </a:prstGeom>
                <a:noFill/>
              </p:spPr>
              <p:txBody>
                <a:bodyPr wrap="square" rtlCol="0">
                  <a:spAutoFit/>
                </a:bodyPr>
                <a:lstStyle/>
                <a:p>
                  <a:pPr algn="ctr"/>
                  <a:r>
                    <a:rPr lang="en-US" dirty="0"/>
                    <a:t>Front</a:t>
                  </a:r>
                </a:p>
              </p:txBody>
            </p:sp>
          </p:grpSp>
          <p:grpSp>
            <p:nvGrpSpPr>
              <p:cNvPr id="33" name="Group 32"/>
              <p:cNvGrpSpPr/>
              <p:nvPr/>
            </p:nvGrpSpPr>
            <p:grpSpPr>
              <a:xfrm>
                <a:off x="6609441" y="4241936"/>
                <a:ext cx="1199536" cy="975853"/>
                <a:chOff x="4976960" y="1022819"/>
                <a:chExt cx="1199536" cy="975853"/>
              </a:xfrm>
              <a:effectLst>
                <a:outerShdw blurRad="63500" sx="102000" sy="102000" algn="ctr" rotWithShape="0">
                  <a:prstClr val="black">
                    <a:alpha val="10000"/>
                  </a:prstClr>
                </a:outerShdw>
              </a:effectLst>
            </p:grpSpPr>
            <p:sp>
              <p:nvSpPr>
                <p:cNvPr id="34" name="Oval 33"/>
                <p:cNvSpPr/>
                <p:nvPr/>
              </p:nvSpPr>
              <p:spPr>
                <a:xfrm>
                  <a:off x="5088802" y="1022819"/>
                  <a:ext cx="975853" cy="975853"/>
                </a:xfrm>
                <a:prstGeom prst="ellipse">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35" name="TextBox 34"/>
                <p:cNvSpPr txBox="1"/>
                <p:nvPr/>
              </p:nvSpPr>
              <p:spPr>
                <a:xfrm>
                  <a:off x="4976960" y="1326079"/>
                  <a:ext cx="1199536" cy="403796"/>
                </a:xfrm>
                <a:prstGeom prst="rect">
                  <a:avLst/>
                </a:prstGeom>
                <a:noFill/>
              </p:spPr>
              <p:txBody>
                <a:bodyPr wrap="square" rtlCol="0">
                  <a:spAutoFit/>
                </a:bodyPr>
                <a:lstStyle/>
                <a:p>
                  <a:pPr algn="ctr"/>
                  <a:r>
                    <a:rPr lang="en-US" dirty="0"/>
                    <a:t>Back</a:t>
                  </a:r>
                </a:p>
              </p:txBody>
            </p:sp>
          </p:grpSp>
        </p:grpSp>
        <p:cxnSp>
          <p:nvCxnSpPr>
            <p:cNvPr id="37" name="Straight Connector 36"/>
            <p:cNvCxnSpPr/>
            <p:nvPr/>
          </p:nvCxnSpPr>
          <p:spPr>
            <a:xfrm flipH="1">
              <a:off x="1791412" y="5420451"/>
              <a:ext cx="384048" cy="672"/>
            </a:xfrm>
            <a:prstGeom prst="line">
              <a:avLst/>
            </a:prstGeom>
            <a:ln>
              <a:solidFill>
                <a:schemeClr val="accent4"/>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6721727" y="5420451"/>
              <a:ext cx="384048" cy="672"/>
            </a:xfrm>
            <a:prstGeom prst="line">
              <a:avLst/>
            </a:prstGeom>
            <a:ln>
              <a:solidFill>
                <a:schemeClr val="accent4"/>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4155744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863" y="2144032"/>
            <a:ext cx="3248824" cy="1001614"/>
          </a:xfrm>
          <a:prstGeom prst="rect">
            <a:avLst/>
          </a:prstGeom>
          <a:effectLst>
            <a:outerShdw blurRad="63500" sx="102000" sy="102000" algn="ctr" rotWithShape="0">
              <a:prstClr val="black">
                <a:alpha val="10000"/>
              </a:prstClr>
            </a:outerShdw>
          </a:effectLst>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610" y="2178034"/>
            <a:ext cx="3191039" cy="969511"/>
          </a:xfrm>
          <a:prstGeom prst="rect">
            <a:avLst/>
          </a:prstGeom>
          <a:effectLst>
            <a:outerShdw blurRad="63500" sx="102000" sy="102000" algn="ctr" rotWithShape="0">
              <a:prstClr val="black">
                <a:alpha val="10000"/>
              </a:prstClr>
            </a:outerShdw>
          </a:effectLst>
        </p:spPr>
      </p:pic>
      <p:grpSp>
        <p:nvGrpSpPr>
          <p:cNvPr id="11" name="Group 10"/>
          <p:cNvGrpSpPr/>
          <p:nvPr/>
        </p:nvGrpSpPr>
        <p:grpSpPr>
          <a:xfrm>
            <a:off x="308572" y="2088260"/>
            <a:ext cx="1199536" cy="975853"/>
            <a:chOff x="4976960" y="1022819"/>
            <a:chExt cx="1199536" cy="975853"/>
          </a:xfrm>
          <a:effectLst>
            <a:outerShdw blurRad="63500" sx="102000" sy="102000" algn="ctr" rotWithShape="0">
              <a:prstClr val="black">
                <a:alpha val="10000"/>
              </a:prstClr>
            </a:outerShdw>
          </a:effectLst>
        </p:grpSpPr>
        <p:sp>
          <p:nvSpPr>
            <p:cNvPr id="12" name="Oval 11"/>
            <p:cNvSpPr/>
            <p:nvPr/>
          </p:nvSpPr>
          <p:spPr>
            <a:xfrm>
              <a:off x="5088802" y="1022819"/>
              <a:ext cx="975853" cy="9758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976960" y="1356856"/>
              <a:ext cx="1199536" cy="307777"/>
            </a:xfrm>
            <a:prstGeom prst="rect">
              <a:avLst/>
            </a:prstGeom>
            <a:noFill/>
            <a:ln>
              <a:noFill/>
            </a:ln>
          </p:spPr>
          <p:txBody>
            <a:bodyPr wrap="square" rtlCol="0">
              <a:spAutoFit/>
            </a:bodyPr>
            <a:lstStyle/>
            <a:p>
              <a:pPr algn="ctr"/>
              <a:r>
                <a:rPr lang="en-US" sz="1400" dirty="0"/>
                <a:t>24-channel</a:t>
              </a:r>
            </a:p>
          </p:txBody>
        </p:sp>
      </p:gr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653" y="3481582"/>
            <a:ext cx="3800996" cy="2748017"/>
          </a:xfrm>
          <a:prstGeom prst="rect">
            <a:avLst/>
          </a:prstGeom>
          <a:effectLst>
            <a:outerShdw blurRad="63500" sx="102000" sy="102000" algn="ctr" rotWithShape="0">
              <a:prstClr val="black">
                <a:alpha val="10000"/>
              </a:prstClr>
            </a:outerShdw>
          </a:effec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1352" y="3576845"/>
            <a:ext cx="3566238" cy="2552174"/>
          </a:xfrm>
          <a:prstGeom prst="rect">
            <a:avLst/>
          </a:prstGeom>
          <a:effectLst>
            <a:outerShdw blurRad="63500" sx="102000" sy="102000" algn="ctr" rotWithShape="0">
              <a:prstClr val="black">
                <a:alpha val="10000"/>
              </a:prstClr>
            </a:outerShdw>
          </a:effectLst>
        </p:spPr>
      </p:pic>
      <p:grpSp>
        <p:nvGrpSpPr>
          <p:cNvPr id="14" name="Group 13"/>
          <p:cNvGrpSpPr/>
          <p:nvPr/>
        </p:nvGrpSpPr>
        <p:grpSpPr>
          <a:xfrm>
            <a:off x="7024471" y="3511399"/>
            <a:ext cx="1199536" cy="975853"/>
            <a:chOff x="4976960" y="1022819"/>
            <a:chExt cx="1199536" cy="975853"/>
          </a:xfrm>
          <a:effectLst>
            <a:outerShdw blurRad="63500" sx="102000" sy="102000" algn="ctr" rotWithShape="0">
              <a:prstClr val="black">
                <a:alpha val="10000"/>
              </a:prstClr>
            </a:outerShdw>
          </a:effectLst>
        </p:grpSpPr>
        <p:sp>
          <p:nvSpPr>
            <p:cNvPr id="15" name="Oval 14"/>
            <p:cNvSpPr/>
            <p:nvPr/>
          </p:nvSpPr>
          <p:spPr>
            <a:xfrm>
              <a:off x="5088802" y="1022819"/>
              <a:ext cx="975853" cy="9758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4976960" y="1331188"/>
              <a:ext cx="1199536" cy="523220"/>
            </a:xfrm>
            <a:prstGeom prst="rect">
              <a:avLst/>
            </a:prstGeom>
            <a:noFill/>
          </p:spPr>
          <p:txBody>
            <a:bodyPr wrap="square" rtlCol="0">
              <a:spAutoFit/>
            </a:bodyPr>
            <a:lstStyle/>
            <a:p>
              <a:pPr algn="ctr"/>
              <a:r>
                <a:rPr lang="en-US" sz="1400" dirty="0"/>
                <a:t>48-channel HD</a:t>
              </a:r>
            </a:p>
          </p:txBody>
        </p:sp>
      </p:grpSp>
    </p:spTree>
    <p:extLst>
      <p:ext uri="{BB962C8B-B14F-4D97-AF65-F5344CB8AC3E}">
        <p14:creationId xmlns:p14="http://schemas.microsoft.com/office/powerpoint/2010/main" val="29391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rot="370084">
            <a:off x="4184987" y="1700794"/>
            <a:ext cx="4748876" cy="4167381"/>
          </a:xfrm>
          <a:prstGeom prst="rect">
            <a:avLst/>
          </a:prstGeom>
          <a:noFill/>
          <a:ln w="95250">
            <a:noFill/>
            <a:miter lim="800000"/>
            <a:headEnd/>
            <a:tailEnd/>
          </a:ln>
          <a:effectLst>
            <a:outerShdw blurRad="50800" dist="38100" dir="8100000" algn="tr"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2773993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100" y="6415769"/>
            <a:ext cx="1371600" cy="23591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9656" y="1760686"/>
            <a:ext cx="4018194" cy="4890998"/>
          </a:xfrm>
          <a:prstGeom prst="rect">
            <a:avLst/>
          </a:prstGeom>
          <a:effectLst>
            <a:outerShdw blurRad="63500" sx="102000" sy="102000" algn="ctr" rotWithShape="0">
              <a:prstClr val="black">
                <a:alpha val="10000"/>
              </a:prstClr>
            </a:outerShdw>
          </a:effectLst>
        </p:spPr>
      </p:pic>
    </p:spTree>
    <p:extLst>
      <p:ext uri="{BB962C8B-B14F-4D97-AF65-F5344CB8AC3E}">
        <p14:creationId xmlns:p14="http://schemas.microsoft.com/office/powerpoint/2010/main" val="2946581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1"/>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bwMode="auto">
          <a:xfrm>
            <a:off x="2848965" y="2106480"/>
            <a:ext cx="5688610" cy="3974183"/>
          </a:xfrm>
          <a:prstGeom prst="rect">
            <a:avLst/>
          </a:prstGeom>
          <a:noFill/>
          <a:ln w="95250">
            <a:noFill/>
            <a:miter lim="800000"/>
            <a:headEnd/>
            <a:tailEnd/>
          </a:ln>
          <a:effectLst>
            <a:outerShdw blurRad="50800" dist="38100" dir="8100000" algn="tr"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2192949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4277"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086845" y="1971713"/>
            <a:ext cx="7720745" cy="2690440"/>
          </a:xfrm>
          <a:prstGeom prst="rect">
            <a:avLst/>
          </a:prstGeom>
          <a:noFill/>
          <a:ln w="95250">
            <a:noFill/>
            <a:miter lim="800000"/>
            <a:headEnd/>
            <a:tailEnd/>
          </a:ln>
          <a:effectLst>
            <a:outerShdw blurRad="50800" dist="38100" dir="8100000" algn="tr"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3752813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rot="21211147">
            <a:off x="4317187" y="1874759"/>
            <a:ext cx="4855992" cy="3174412"/>
          </a:xfrm>
          <a:prstGeom prst="rect">
            <a:avLst/>
          </a:prstGeom>
          <a:noFill/>
          <a:ln w="95250">
            <a:no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7645756" y="4109691"/>
            <a:ext cx="1199536" cy="975853"/>
            <a:chOff x="4976960" y="1022819"/>
            <a:chExt cx="1199536" cy="975853"/>
          </a:xfrm>
          <a:effectLst>
            <a:outerShdw blurRad="63500" sx="102000" sy="102000" algn="ctr" rotWithShape="0">
              <a:prstClr val="black">
                <a:alpha val="10000"/>
              </a:prstClr>
            </a:outerShdw>
          </a:effectLst>
        </p:grpSpPr>
        <p:sp>
          <p:nvSpPr>
            <p:cNvPr id="9" name="Oval 8"/>
            <p:cNvSpPr/>
            <p:nvPr/>
          </p:nvSpPr>
          <p:spPr>
            <a:xfrm>
              <a:off x="5088802" y="1022819"/>
              <a:ext cx="975853" cy="975853"/>
            </a:xfrm>
            <a:prstGeom prst="ellipse">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0" name="TextBox 9"/>
            <p:cNvSpPr txBox="1"/>
            <p:nvPr/>
          </p:nvSpPr>
          <p:spPr>
            <a:xfrm>
              <a:off x="4976960" y="1356856"/>
              <a:ext cx="1199536" cy="307777"/>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1400" b="1" dirty="0">
                  <a:solidFill>
                    <a:schemeClr val="tx1">
                      <a:lumMod val="75000"/>
                      <a:lumOff val="25000"/>
                    </a:schemeClr>
                  </a:solidFill>
                </a:rPr>
                <a:t>16-channel</a:t>
              </a:r>
            </a:p>
          </p:txBody>
        </p:sp>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90626">
            <a:off x="401363" y="4110120"/>
            <a:ext cx="3852224" cy="1981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297329" y="6312962"/>
            <a:ext cx="5755341" cy="446276"/>
          </a:xfrm>
          <a:prstGeom prst="rect">
            <a:avLst/>
          </a:prstGeom>
          <a:noFill/>
        </p:spPr>
        <p:txBody>
          <a:bodyPr wrap="square" rtlCol="0">
            <a:spAutoFit/>
          </a:bodyPr>
          <a:lstStyle/>
          <a:p>
            <a:r>
              <a:rPr lang="en-US" sz="800" i="1" dirty="0">
                <a:solidFill>
                  <a:schemeClr val="tx1">
                    <a:lumMod val="75000"/>
                    <a:lumOff val="25000"/>
                  </a:schemeClr>
                </a:solidFill>
              </a:rPr>
              <a:t>Photo of the back of the FOTA showing where the MOV suppression plugs in</a:t>
            </a:r>
          </a:p>
          <a:p>
            <a:endParaRPr lang="en-US" sz="1400" dirty="0"/>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209049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5990" y="6415769"/>
            <a:ext cx="1371600" cy="346229"/>
          </a:xfrm>
          <a:prstGeom prst="rect">
            <a:avLst/>
          </a:prstGeom>
        </p:spPr>
      </p:pic>
    </p:spTree>
    <p:extLst>
      <p:ext uri="{BB962C8B-B14F-4D97-AF65-F5344CB8AC3E}">
        <p14:creationId xmlns:p14="http://schemas.microsoft.com/office/powerpoint/2010/main" val="4293599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587" y="1353851"/>
            <a:ext cx="5380089" cy="3171291"/>
          </a:xfrm>
          <a:prstGeom prst="rect">
            <a:avLst/>
          </a:prstGeom>
          <a:effectLst>
            <a:outerShdw blurRad="50800" dist="50800" dir="5400000" algn="ctr" rotWithShape="0">
              <a:srgbClr val="000000">
                <a:alpha val="10000"/>
              </a:srgbClr>
            </a:outerShdw>
          </a:effectLst>
        </p:spPr>
      </p:pic>
      <p:sp>
        <p:nvSpPr>
          <p:cNvPr id="7" name="TextBox 6"/>
          <p:cNvSpPr txBox="1"/>
          <p:nvPr/>
        </p:nvSpPr>
        <p:spPr>
          <a:xfrm>
            <a:off x="7240663" y="4200677"/>
            <a:ext cx="1599917" cy="215444"/>
          </a:xfrm>
          <a:prstGeom prst="rect">
            <a:avLst/>
          </a:prstGeom>
          <a:noFill/>
        </p:spPr>
        <p:txBody>
          <a:bodyPr wrap="square" rtlCol="0">
            <a:spAutoFit/>
          </a:bodyPr>
          <a:lstStyle/>
          <a:p>
            <a:pPr algn="ctr"/>
            <a:r>
              <a:rPr lang="en-US" sz="800" i="1" dirty="0">
                <a:solidFill>
                  <a:schemeClr val="tx1">
                    <a:lumMod val="75000"/>
                    <a:lumOff val="25000"/>
                  </a:schemeClr>
                </a:solidFill>
              </a:rPr>
              <a:t>Photo courtesy Schneider Electric.</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3664089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907" y="6361395"/>
            <a:ext cx="1828800" cy="344148"/>
          </a:xfrm>
          <a:prstGeom prst="rect">
            <a:avLst/>
          </a:prstGeom>
          <a:effectLst>
            <a:innerShdw blurRad="38100" dist="12700" dir="13500000">
              <a:prstClr val="black">
                <a:alpha val="50000"/>
              </a:prstClr>
            </a:inn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1543554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3890634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4" descr="2202-HV.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4691" y="1863115"/>
            <a:ext cx="868680" cy="2183464"/>
          </a:xfrm>
          <a:prstGeom prst="rect">
            <a:avLst/>
          </a:prstGeom>
          <a:noFill/>
          <a:ln>
            <a:noFill/>
          </a:ln>
          <a:effectLst>
            <a:outerShdw blurRad="63500" sx="102000" sy="102000" algn="ctr" rotWithShape="0">
              <a:prstClr val="black">
                <a:alpha val="1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2202-HV.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4523" y="4026089"/>
            <a:ext cx="868680" cy="2183464"/>
          </a:xfrm>
          <a:prstGeom prst="rect">
            <a:avLst/>
          </a:prstGeom>
          <a:noFill/>
          <a:ln>
            <a:noFill/>
          </a:ln>
          <a:effectLst>
            <a:outerShdw blurRad="63500" sx="102000" sy="102000" algn="ctr" rotWithShape="0">
              <a:prstClr val="black">
                <a:alpha val="1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223" y="4186497"/>
            <a:ext cx="1010056" cy="1781626"/>
          </a:xfrm>
          <a:prstGeom prst="rect">
            <a:avLst/>
          </a:prstGeom>
          <a:effectLst>
            <a:outerShdw blurRad="63500" sx="102000" sy="102000" algn="ctr" rotWithShape="0">
              <a:prstClr val="black">
                <a:alpha val="1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1500" y="2236904"/>
            <a:ext cx="1076851" cy="1649676"/>
          </a:xfrm>
          <a:prstGeom prst="rect">
            <a:avLst/>
          </a:prstGeom>
          <a:effectLst>
            <a:outerShdw blurRad="63500" sx="102000" sy="102000" algn="ctr" rotWithShape="0">
              <a:prstClr val="black">
                <a:alpha val="10000"/>
              </a:prst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6960" y="4186497"/>
            <a:ext cx="1010056" cy="1781626"/>
          </a:xfrm>
          <a:prstGeom prst="rect">
            <a:avLst/>
          </a:prstGeom>
          <a:effectLst>
            <a:outerShdw blurRad="63500" sx="102000" sy="102000" algn="ctr" rotWithShape="0">
              <a:prstClr val="black">
                <a:alpha val="10000"/>
              </a:prst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332" y="2236904"/>
            <a:ext cx="1076851" cy="1649676"/>
          </a:xfrm>
          <a:prstGeom prst="rect">
            <a:avLst/>
          </a:prstGeom>
          <a:effectLst>
            <a:outerShdw blurRad="63500" sx="102000" sy="102000" algn="ctr" rotWithShape="0">
              <a:prstClr val="black">
                <a:alpha val="10000"/>
              </a:prstClr>
            </a:outerShdw>
          </a:effectLst>
        </p:spPr>
      </p:pic>
      <p:sp>
        <p:nvSpPr>
          <p:cNvPr id="12" name="Equal 11"/>
          <p:cNvSpPr/>
          <p:nvPr/>
        </p:nvSpPr>
        <p:spPr>
          <a:xfrm>
            <a:off x="4237616" y="4949504"/>
            <a:ext cx="408885" cy="296441"/>
          </a:xfrm>
          <a:prstGeom prst="mathEqual">
            <a:avLst/>
          </a:prstGeom>
          <a:solidFill>
            <a:srgbClr val="FCDC4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Equal 12"/>
          <p:cNvSpPr/>
          <p:nvPr/>
        </p:nvSpPr>
        <p:spPr>
          <a:xfrm>
            <a:off x="4237616" y="2839214"/>
            <a:ext cx="408885" cy="296441"/>
          </a:xfrm>
          <a:prstGeom prst="mathEqual">
            <a:avLst/>
          </a:prstGeom>
          <a:solidFill>
            <a:srgbClr val="FCDC4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Plus 13"/>
          <p:cNvSpPr/>
          <p:nvPr/>
        </p:nvSpPr>
        <p:spPr>
          <a:xfrm>
            <a:off x="2022974" y="2804887"/>
            <a:ext cx="376064" cy="376064"/>
          </a:xfrm>
          <a:prstGeom prst="mathPlus">
            <a:avLst/>
          </a:prstGeom>
          <a:solidFill>
            <a:srgbClr val="FCDC4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Plus 14"/>
          <p:cNvSpPr/>
          <p:nvPr/>
        </p:nvSpPr>
        <p:spPr>
          <a:xfrm>
            <a:off x="2022974" y="4915177"/>
            <a:ext cx="376064" cy="376064"/>
          </a:xfrm>
          <a:prstGeom prst="mathPlus">
            <a:avLst/>
          </a:prstGeom>
          <a:solidFill>
            <a:srgbClr val="FCDC4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332" y="6415769"/>
            <a:ext cx="1371600" cy="235915"/>
          </a:xfrm>
          <a:prstGeom prst="rect">
            <a:avLst/>
          </a:prstGeom>
        </p:spPr>
      </p:pic>
    </p:spTree>
    <p:extLst>
      <p:ext uri="{BB962C8B-B14F-4D97-AF65-F5344CB8AC3E}">
        <p14:creationId xmlns:p14="http://schemas.microsoft.com/office/powerpoint/2010/main" val="1230804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2"/>
          <p:cNvSpPr txBox="1">
            <a:spLocks/>
          </p:cNvSpPr>
          <p:nvPr/>
        </p:nvSpPr>
        <p:spPr>
          <a:xfrm>
            <a:off x="4167121" y="6320059"/>
            <a:ext cx="2571025" cy="5379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800" i="1" dirty="0">
                <a:solidFill>
                  <a:schemeClr val="tx1">
                    <a:lumMod val="75000"/>
                    <a:lumOff val="25000"/>
                  </a:schemeClr>
                </a:solidFill>
              </a:rPr>
              <a:t>Model 2205</a:t>
            </a:r>
            <a:endParaRPr lang="en-US" sz="800" i="1" baseline="30000" dirty="0">
              <a:solidFill>
                <a:schemeClr val="tx1">
                  <a:lumMod val="75000"/>
                  <a:lumOff val="25000"/>
                </a:schemeClr>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3758" r="10889"/>
          <a:stretch/>
        </p:blipFill>
        <p:spPr>
          <a:xfrm rot="707294">
            <a:off x="5692334" y="1991747"/>
            <a:ext cx="2875555" cy="2643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10000"/>
              </a:srgbClr>
            </a:outerShdw>
          </a:effectLst>
          <a:scene3d>
            <a:camera prst="orthographicFront"/>
            <a:lightRig rig="twoPt" dir="t">
              <a:rot lat="0" lon="0" rev="7200000"/>
            </a:lightRig>
          </a:scene3d>
          <a:sp3d>
            <a:bevelT w="25400" h="19050"/>
            <a:contourClr>
              <a:srgbClr val="FFFFFF"/>
            </a:contourClr>
          </a:sp3d>
        </p:spPr>
      </p:pic>
      <p:pic>
        <p:nvPicPr>
          <p:cNvPr id="11" name="Content Placeholder 9"/>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4661280" y="3497920"/>
            <a:ext cx="1582708" cy="2853859"/>
          </a:xfrm>
          <a:prstGeom prst="rect">
            <a:avLst/>
          </a:prstGeom>
          <a:effectLst>
            <a:outerShdw blurRad="50800" dist="38100" dir="18900000" algn="bl" rotWithShape="0">
              <a:prstClr val="black">
                <a:alpha val="10000"/>
              </a:prstClr>
            </a:outerShdw>
          </a:effectLst>
        </p:spPr>
      </p:pic>
    </p:spTree>
    <p:extLst>
      <p:ext uri="{BB962C8B-B14F-4D97-AF65-F5344CB8AC3E}">
        <p14:creationId xmlns:p14="http://schemas.microsoft.com/office/powerpoint/2010/main" val="2445533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2024273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4277607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242287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348117"/>
            <a:ext cx="1371600" cy="224315"/>
          </a:xfrm>
          <a:prstGeom prst="rect">
            <a:avLst/>
          </a:prstGeom>
        </p:spPr>
      </p:pic>
    </p:spTree>
    <p:extLst>
      <p:ext uri="{BB962C8B-B14F-4D97-AF65-F5344CB8AC3E}">
        <p14:creationId xmlns:p14="http://schemas.microsoft.com/office/powerpoint/2010/main" val="11837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1107910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3804689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1064072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725678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153455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3942798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579" y="6427369"/>
            <a:ext cx="1371600" cy="224315"/>
          </a:xfrm>
          <a:prstGeom prst="rect">
            <a:avLst/>
          </a:prstGeom>
        </p:spPr>
      </p:pic>
    </p:spTree>
    <p:extLst>
      <p:ext uri="{BB962C8B-B14F-4D97-AF65-F5344CB8AC3E}">
        <p14:creationId xmlns:p14="http://schemas.microsoft.com/office/powerpoint/2010/main" val="2261301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2440187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3293546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1300339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 y="6618120"/>
            <a:ext cx="5775649" cy="230832"/>
          </a:xfrm>
          <a:prstGeom prst="rect">
            <a:avLst/>
          </a:prstGeom>
          <a:noFill/>
        </p:spPr>
        <p:txBody>
          <a:bodyPr wrap="square" rtlCol="0">
            <a:spAutoFit/>
          </a:bodyPr>
          <a:lstStyle/>
          <a:p>
            <a:r>
              <a:rPr lang="en-US" sz="900" dirty="0">
                <a:solidFill>
                  <a:schemeClr val="bg1"/>
                </a:solidFill>
              </a:rPr>
              <a:t>Copyright © 2018 McCain, Inc. May not be distributed or reproduced without the written consent of McCain. </a:t>
            </a:r>
          </a:p>
        </p:txBody>
      </p:sp>
      <p:sp>
        <p:nvSpPr>
          <p:cNvPr id="3" name="TextBox 2"/>
          <p:cNvSpPr txBox="1"/>
          <p:nvPr/>
        </p:nvSpPr>
        <p:spPr>
          <a:xfrm>
            <a:off x="4944824" y="899800"/>
            <a:ext cx="2615381" cy="738664"/>
          </a:xfrm>
          <a:prstGeom prst="rect">
            <a:avLst/>
          </a:prstGeom>
          <a:noFill/>
        </p:spPr>
        <p:txBody>
          <a:bodyPr wrap="square" rtlCol="0">
            <a:spAutoFit/>
          </a:bodyPr>
          <a:lstStyle/>
          <a:p>
            <a:pPr algn="r"/>
            <a:r>
              <a:rPr lang="en-US" sz="1400" b="1" dirty="0"/>
              <a:t>Presenter’s Full Name</a:t>
            </a:r>
          </a:p>
          <a:p>
            <a:pPr algn="r"/>
            <a:r>
              <a:rPr lang="en-US" sz="1400" b="1" dirty="0"/>
              <a:t>Presenter’s Title</a:t>
            </a:r>
          </a:p>
          <a:p>
            <a:pPr algn="r"/>
            <a:r>
              <a:rPr lang="en-US" sz="1400" b="1" dirty="0"/>
              <a:t>Company</a:t>
            </a:r>
          </a:p>
        </p:txBody>
      </p:sp>
      <p:sp>
        <p:nvSpPr>
          <p:cNvPr id="6" name="TextBox 5"/>
          <p:cNvSpPr txBox="1"/>
          <p:nvPr/>
        </p:nvSpPr>
        <p:spPr>
          <a:xfrm>
            <a:off x="7604451" y="899800"/>
            <a:ext cx="2615381" cy="738664"/>
          </a:xfrm>
          <a:prstGeom prst="rect">
            <a:avLst/>
          </a:prstGeom>
          <a:noFill/>
        </p:spPr>
        <p:txBody>
          <a:bodyPr wrap="square" rtlCol="0">
            <a:spAutoFit/>
          </a:bodyPr>
          <a:lstStyle/>
          <a:p>
            <a:r>
              <a:rPr lang="en-US" sz="1400" dirty="0"/>
              <a:t>Phone Number</a:t>
            </a:r>
          </a:p>
          <a:p>
            <a:r>
              <a:rPr lang="en-US" sz="1400" dirty="0"/>
              <a:t>email</a:t>
            </a:r>
          </a:p>
          <a:p>
            <a:r>
              <a:rPr lang="en-US" sz="1400" dirty="0"/>
              <a:t>website</a:t>
            </a:r>
          </a:p>
        </p:txBody>
      </p:sp>
      <p:cxnSp>
        <p:nvCxnSpPr>
          <p:cNvPr id="8" name="Straight Connector 7"/>
          <p:cNvCxnSpPr/>
          <p:nvPr/>
        </p:nvCxnSpPr>
        <p:spPr>
          <a:xfrm>
            <a:off x="7594616" y="898831"/>
            <a:ext cx="0" cy="80022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9" name="TextBox 8"/>
          <p:cNvSpPr txBox="1"/>
          <p:nvPr/>
        </p:nvSpPr>
        <p:spPr>
          <a:xfrm>
            <a:off x="6459791" y="621832"/>
            <a:ext cx="1100414" cy="276999"/>
          </a:xfrm>
          <a:prstGeom prst="rect">
            <a:avLst/>
          </a:prstGeom>
          <a:noFill/>
        </p:spPr>
        <p:txBody>
          <a:bodyPr wrap="square" rtlCol="0">
            <a:spAutoFit/>
          </a:bodyPr>
          <a:lstStyle/>
          <a:p>
            <a:pPr algn="r"/>
            <a:r>
              <a:rPr lang="en-US" sz="1200" dirty="0"/>
              <a:t>presented by</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3258334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1719238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990" y="6427369"/>
            <a:ext cx="1371600" cy="224315"/>
          </a:xfrm>
          <a:prstGeom prst="rect">
            <a:avLst/>
          </a:prstGeom>
        </p:spPr>
      </p:pic>
    </p:spTree>
    <p:extLst>
      <p:ext uri="{BB962C8B-B14F-4D97-AF65-F5344CB8AC3E}">
        <p14:creationId xmlns:p14="http://schemas.microsoft.com/office/powerpoint/2010/main" val="3662359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8390" y="6568169"/>
            <a:ext cx="1371600" cy="235915"/>
          </a:xfrm>
          <a:prstGeom prst="rect">
            <a:avLst/>
          </a:prstGeom>
        </p:spPr>
      </p:pic>
    </p:spTree>
    <p:extLst>
      <p:ext uri="{BB962C8B-B14F-4D97-AF65-F5344CB8AC3E}">
        <p14:creationId xmlns:p14="http://schemas.microsoft.com/office/powerpoint/2010/main" val="2991872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24" name="Group 23"/>
          <p:cNvGrpSpPr/>
          <p:nvPr/>
        </p:nvGrpSpPr>
        <p:grpSpPr>
          <a:xfrm>
            <a:off x="954575" y="1703251"/>
            <a:ext cx="2297960" cy="4447643"/>
            <a:chOff x="971383" y="1703249"/>
            <a:chExt cx="2297960" cy="4447643"/>
          </a:xfrm>
        </p:grpSpPr>
        <p:sp>
          <p:nvSpPr>
            <p:cNvPr id="25" name="Freeform 24"/>
            <p:cNvSpPr/>
            <p:nvPr/>
          </p:nvSpPr>
          <p:spPr>
            <a:xfrm>
              <a:off x="971383" y="1703249"/>
              <a:ext cx="2297960" cy="4447643"/>
            </a:xfrm>
            <a:custGeom>
              <a:avLst/>
              <a:gdLst>
                <a:gd name="connsiteX0" fmla="*/ 0 w 2297960"/>
                <a:gd name="connsiteY0" fmla="*/ 229796 h 4447643"/>
                <a:gd name="connsiteX1" fmla="*/ 229796 w 2297960"/>
                <a:gd name="connsiteY1" fmla="*/ 0 h 4447643"/>
                <a:gd name="connsiteX2" fmla="*/ 2068164 w 2297960"/>
                <a:gd name="connsiteY2" fmla="*/ 0 h 4447643"/>
                <a:gd name="connsiteX3" fmla="*/ 2297960 w 2297960"/>
                <a:gd name="connsiteY3" fmla="*/ 229796 h 4447643"/>
                <a:gd name="connsiteX4" fmla="*/ 2297960 w 2297960"/>
                <a:gd name="connsiteY4" fmla="*/ 4217847 h 4447643"/>
                <a:gd name="connsiteX5" fmla="*/ 2068164 w 2297960"/>
                <a:gd name="connsiteY5" fmla="*/ 4447643 h 4447643"/>
                <a:gd name="connsiteX6" fmla="*/ 229796 w 2297960"/>
                <a:gd name="connsiteY6" fmla="*/ 4447643 h 4447643"/>
                <a:gd name="connsiteX7" fmla="*/ 0 w 2297960"/>
                <a:gd name="connsiteY7" fmla="*/ 4217847 h 4447643"/>
                <a:gd name="connsiteX8" fmla="*/ 0 w 2297960"/>
                <a:gd name="connsiteY8" fmla="*/ 229796 h 444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960" h="4447643">
                  <a:moveTo>
                    <a:pt x="0" y="229796"/>
                  </a:moveTo>
                  <a:cubicBezTo>
                    <a:pt x="0" y="102883"/>
                    <a:pt x="102883" y="0"/>
                    <a:pt x="229796" y="0"/>
                  </a:cubicBezTo>
                  <a:lnTo>
                    <a:pt x="2068164" y="0"/>
                  </a:lnTo>
                  <a:cubicBezTo>
                    <a:pt x="2195077" y="0"/>
                    <a:pt x="2297960" y="102883"/>
                    <a:pt x="2297960" y="229796"/>
                  </a:cubicBezTo>
                  <a:lnTo>
                    <a:pt x="2297960" y="4217847"/>
                  </a:lnTo>
                  <a:cubicBezTo>
                    <a:pt x="2297960" y="4344760"/>
                    <a:pt x="2195077" y="4447643"/>
                    <a:pt x="2068164" y="4447643"/>
                  </a:cubicBezTo>
                  <a:lnTo>
                    <a:pt x="229796" y="4447643"/>
                  </a:lnTo>
                  <a:cubicBezTo>
                    <a:pt x="102883" y="4447643"/>
                    <a:pt x="0" y="4344760"/>
                    <a:pt x="0" y="4217847"/>
                  </a:cubicBezTo>
                  <a:lnTo>
                    <a:pt x="0" y="229796"/>
                  </a:lnTo>
                  <a:close/>
                </a:path>
              </a:pathLst>
            </a:custGeom>
            <a:solidFill>
              <a:schemeClr val="bg1">
                <a:lumMod val="65000"/>
              </a:schemeClr>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42240" tIns="1921297" rIns="142240" bIns="1031769" numCol="1" spcCol="1270" anchor="t" anchorCtr="1">
              <a:noAutofit/>
            </a:bodyPr>
            <a:lstStyle/>
            <a:p>
              <a:pPr defTabSz="889000">
                <a:lnSpc>
                  <a:spcPct val="90000"/>
                </a:lnSpc>
                <a:spcBef>
                  <a:spcPct val="0"/>
                </a:spcBef>
                <a:spcAft>
                  <a:spcPct val="35000"/>
                </a:spcAft>
              </a:pPr>
              <a:r>
                <a:rPr lang="en-US" sz="2000" b="1" dirty="0"/>
                <a:t>Boost Safety</a:t>
              </a:r>
              <a:br>
                <a:rPr lang="en-US" sz="2000" b="1" dirty="0"/>
              </a:br>
              <a:r>
                <a:rPr lang="en-US" sz="1200" b="1" dirty="0">
                  <a:solidFill>
                    <a:srgbClr val="FCDC41"/>
                  </a:solidFill>
                </a:rPr>
                <a:t>for technicians and motorists</a:t>
              </a:r>
            </a:p>
            <a:p>
              <a:pPr marL="114300" lvl="1" indent="-114300" defTabSz="666750">
                <a:lnSpc>
                  <a:spcPct val="90000"/>
                </a:lnSpc>
                <a:spcBef>
                  <a:spcPct val="0"/>
                </a:spcBef>
                <a:spcAft>
                  <a:spcPct val="15000"/>
                </a:spcAft>
                <a:buChar char="••"/>
              </a:pPr>
              <a:r>
                <a:rPr lang="en-US" dirty="0"/>
                <a:t>Reduce accidental contact</a:t>
              </a:r>
            </a:p>
            <a:p>
              <a:pPr marL="114300" lvl="1" indent="-114300" defTabSz="666750">
                <a:lnSpc>
                  <a:spcPct val="90000"/>
                </a:lnSpc>
                <a:spcBef>
                  <a:spcPct val="0"/>
                </a:spcBef>
                <a:spcAft>
                  <a:spcPct val="15000"/>
                </a:spcAft>
                <a:buChar char="••"/>
              </a:pPr>
              <a:r>
                <a:rPr lang="en-US" dirty="0"/>
                <a:t>Ensure equipment works</a:t>
              </a:r>
            </a:p>
            <a:p>
              <a:pPr marL="114300" lvl="1" indent="-114300" defTabSz="666750">
                <a:lnSpc>
                  <a:spcPct val="90000"/>
                </a:lnSpc>
                <a:spcBef>
                  <a:spcPct val="0"/>
                </a:spcBef>
                <a:spcAft>
                  <a:spcPct val="15000"/>
                </a:spcAft>
                <a:buChar char="••"/>
              </a:pPr>
              <a:r>
                <a:rPr lang="en-US" dirty="0"/>
                <a:t>Protect technicians &amp; motorists</a:t>
              </a:r>
            </a:p>
          </p:txBody>
        </p:sp>
        <p:sp>
          <p:nvSpPr>
            <p:cNvPr id="26" name="Oval 25"/>
            <p:cNvSpPr/>
            <p:nvPr/>
          </p:nvSpPr>
          <p:spPr>
            <a:xfrm>
              <a:off x="1379831" y="1970107"/>
              <a:ext cx="1481065" cy="1481065"/>
            </a:xfrm>
            <a:prstGeom prst="ellipse">
              <a:avLst/>
            </a:prstGeom>
            <a:blipFill>
              <a:blip r:embed="rId4" cstate="print">
                <a:extLst>
                  <a:ext uri="{28A0092B-C50C-407E-A947-70E740481C1C}">
                    <a14:useLocalDpi xmlns:a14="http://schemas.microsoft.com/office/drawing/2010/main" val="0"/>
                  </a:ext>
                </a:extLst>
              </a:blip>
              <a:srcRect/>
              <a:stretch>
                <a:fillRect l="-25000" r="-25000"/>
              </a:stretch>
            </a:blipFill>
            <a:effectLst>
              <a:innerShdw blurRad="63500" dist="50800" dir="13500000">
                <a:prstClr val="black">
                  <a:alpha val="50000"/>
                </a:prstClr>
              </a:innerShdw>
            </a:effectLst>
          </p:spPr>
          <p:style>
            <a:lnRef idx="2">
              <a:schemeClr val="lt1">
                <a:hueOff val="0"/>
                <a:satOff val="0"/>
                <a:lumOff val="0"/>
                <a:alphaOff val="0"/>
              </a:schemeClr>
            </a:lnRef>
            <a:fillRef idx="1">
              <a:scrgbClr r="0" g="0" b="0"/>
            </a:fillRef>
            <a:effectRef idx="0">
              <a:schemeClr val="accent1">
                <a:tint val="50000"/>
                <a:alpha val="90000"/>
                <a:hueOff val="0"/>
                <a:satOff val="0"/>
                <a:lumOff val="0"/>
                <a:alphaOff val="0"/>
              </a:schemeClr>
            </a:effectRef>
            <a:fontRef idx="minor">
              <a:schemeClr val="lt1">
                <a:hueOff val="0"/>
                <a:satOff val="0"/>
                <a:lumOff val="0"/>
                <a:alphaOff val="0"/>
              </a:schemeClr>
            </a:fontRef>
          </p:style>
        </p:sp>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5990" y="6415769"/>
            <a:ext cx="1371600" cy="235915"/>
          </a:xfrm>
          <a:prstGeom prst="rect">
            <a:avLst/>
          </a:prstGeom>
        </p:spPr>
      </p:pic>
    </p:spTree>
    <p:extLst>
      <p:ext uri="{BB962C8B-B14F-4D97-AF65-F5344CB8AC3E}">
        <p14:creationId xmlns:p14="http://schemas.microsoft.com/office/powerpoint/2010/main" val="7911888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21928</TotalTime>
  <Words>3812</Words>
  <Application>Microsoft Office PowerPoint</Application>
  <PresentationFormat>On-screen Show (4:3)</PresentationFormat>
  <Paragraphs>520</Paragraphs>
  <Slides>58</Slides>
  <Notes>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McCain,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Traffic Cabinet Design</dc:title>
  <dc:creator>Trisha Reddan</dc:creator>
  <cp:lastModifiedBy>Walter, Lauren</cp:lastModifiedBy>
  <cp:revision>347</cp:revision>
  <cp:lastPrinted>2016-01-19T22:27:43Z</cp:lastPrinted>
  <dcterms:created xsi:type="dcterms:W3CDTF">2014-12-08T19:42:28Z</dcterms:created>
  <dcterms:modified xsi:type="dcterms:W3CDTF">2019-05-16T20:52:10Z</dcterms:modified>
</cp:coreProperties>
</file>