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94" r:id="rId2"/>
    <p:sldId id="395" r:id="rId3"/>
    <p:sldId id="264" r:id="rId4"/>
    <p:sldId id="396" r:id="rId5"/>
    <p:sldId id="397" r:id="rId6"/>
    <p:sldId id="398" r:id="rId7"/>
    <p:sldId id="257" r:id="rId8"/>
    <p:sldId id="259" r:id="rId9"/>
    <p:sldId id="307" r:id="rId10"/>
    <p:sldId id="308" r:id="rId11"/>
    <p:sldId id="309" r:id="rId12"/>
    <p:sldId id="311" r:id="rId13"/>
    <p:sldId id="486" r:id="rId14"/>
    <p:sldId id="488" r:id="rId15"/>
    <p:sldId id="489" r:id="rId16"/>
    <p:sldId id="474" r:id="rId17"/>
    <p:sldId id="310" r:id="rId18"/>
    <p:sldId id="312" r:id="rId19"/>
    <p:sldId id="477" r:id="rId20"/>
    <p:sldId id="475" r:id="rId21"/>
    <p:sldId id="476" r:id="rId22"/>
    <p:sldId id="316" r:id="rId23"/>
    <p:sldId id="319" r:id="rId24"/>
    <p:sldId id="318" r:id="rId25"/>
    <p:sldId id="317" r:id="rId26"/>
    <p:sldId id="323" r:id="rId27"/>
    <p:sldId id="324" r:id="rId28"/>
    <p:sldId id="320" r:id="rId29"/>
    <p:sldId id="321" r:id="rId30"/>
    <p:sldId id="322" r:id="rId31"/>
    <p:sldId id="325" r:id="rId32"/>
    <p:sldId id="487" r:id="rId33"/>
    <p:sldId id="327" r:id="rId34"/>
    <p:sldId id="328" r:id="rId35"/>
    <p:sldId id="329" r:id="rId36"/>
    <p:sldId id="326" r:id="rId37"/>
    <p:sldId id="478" r:id="rId38"/>
    <p:sldId id="330" r:id="rId39"/>
    <p:sldId id="331" r:id="rId40"/>
    <p:sldId id="332" r:id="rId41"/>
    <p:sldId id="338" r:id="rId42"/>
    <p:sldId id="336" r:id="rId43"/>
    <p:sldId id="335" r:id="rId44"/>
    <p:sldId id="333" r:id="rId45"/>
    <p:sldId id="334" r:id="rId46"/>
    <p:sldId id="337" r:id="rId47"/>
    <p:sldId id="479" r:id="rId48"/>
    <p:sldId id="33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000"/>
    <a:srgbClr val="211E1C"/>
    <a:srgbClr val="F99A00"/>
    <a:srgbClr val="FFCD41"/>
    <a:srgbClr val="FFD241"/>
    <a:srgbClr val="F8BC16"/>
    <a:srgbClr val="FC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3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A67A0-488E-4A83-A0BF-6D1F4D4CCC3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CAD19-D6B2-41A0-930B-9E7639F5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612319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552822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087636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300" dirty="0"/>
              <a:t>Center</a:t>
            </a:r>
            <a:r>
              <a:rPr lang="en-US" sz="1300" baseline="0" dirty="0"/>
              <a:t> Running BRT project in Chula Vista uses phases 9&amp;10 as transit phases on its own ring. </a:t>
            </a: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020540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33724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Alternative bike timing</a:t>
            </a:r>
            <a:r>
              <a:rPr lang="en-US" baseline="0" dirty="0"/>
              <a:t> </a:t>
            </a:r>
            <a:r>
              <a:rPr lang="en-US" baseline="0" dirty="0" err="1"/>
              <a:t>ped</a:t>
            </a:r>
            <a:r>
              <a:rPr lang="en-US" baseline="0" dirty="0"/>
              <a:t> crossing times.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5078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operating</a:t>
            </a:r>
            <a:r>
              <a:rPr lang="en-US" baseline="0" dirty="0"/>
              <a:t> in Free mode, consecutive max out will increase the mat time by a user specified value up to a dynamic max limit.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A3838-E6D6-4E54-BE78-16B93CD101E8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10862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Jewish</a:t>
            </a:r>
            <a:r>
              <a:rPr lang="en-US" baseline="0" dirty="0"/>
              <a:t> high holidays with </a:t>
            </a:r>
            <a:r>
              <a:rPr lang="en-US" baseline="0" dirty="0" err="1"/>
              <a:t>ped</a:t>
            </a:r>
            <a:r>
              <a:rPr lang="en-US" baseline="0" dirty="0"/>
              <a:t> recall, Friday football games, junior college exams, surf </a:t>
            </a:r>
            <a:r>
              <a:rPr lang="en-US" baseline="0" dirty="0" err="1"/>
              <a:t>competions</a:t>
            </a:r>
            <a:r>
              <a:rPr lang="en-US" baseline="0" dirty="0"/>
              <a:t>,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947271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Built in gate down  - Allows the track clearance phase to be truncated when a crossing gate comes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334185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</a:t>
            </a:r>
            <a:r>
              <a:rPr lang="en-US" baseline="0" dirty="0"/>
              <a:t> I/O pages to current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406101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Logic</a:t>
            </a:r>
            <a:r>
              <a:rPr lang="en-US" baseline="0" dirty="0"/>
              <a:t> gates  - send the signal to a side street after preemption, flashing yellow, Hawk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881331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/>
              <a:t>Flex Controllers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962161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521066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596021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995591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D42C3-5C95-4455-8AD1-0046D089C31D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083946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local intersection local function(s) is activated by the ‘Remote’ function of a Peer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59643-2176-4271-92AC-59EE1FF587C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28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4178503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879526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605606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449810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65A3838-E6D6-4E54-BE78-16B93CD101E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3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687426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4115102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531325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231810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594541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3956020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4029423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1047379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9727420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4963722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52F74-579C-469B-8992-A5C9C71B206E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26403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6787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3934185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18443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Omni can work with</a:t>
            </a:r>
            <a:r>
              <a:rPr lang="en-US" baseline="0" dirty="0"/>
              <a:t> these other programs and protocols on the same network.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McCain Omni eX® Training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2016 DISTRIBUTOR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65A3838-E6D6-4E54-BE78-16B93CD101E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0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60E35-E727-4A8C-8ED4-1E3F52EC6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Dynamic Max – If a phase maxes out twice in a row – increase max time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C73DFF-245E-485A-9E69-B319959E91DB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>
                <a:latin typeface="Arial" panose="020B0604020202020204" pitchFamily="34" charset="0"/>
                <a:cs typeface="Arial" panose="020B0604020202020204" pitchFamily="34" charset="0"/>
              </a:rPr>
              <a:t>© 2010 McCain Inc.</a:t>
            </a:r>
          </a:p>
        </p:txBody>
      </p:sp>
      <p:sp>
        <p:nvSpPr>
          <p:cNvPr id="28678" name="Header Placeholder 5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>
                <a:latin typeface="Arial" panose="020B0604020202020204" pitchFamily="34" charset="0"/>
                <a:cs typeface="Arial" panose="020B0604020202020204" pitchFamily="34" charset="0"/>
              </a:rPr>
              <a:t>Beyond Basics: Understanding Signal Coordination/Timing</a:t>
            </a:r>
          </a:p>
        </p:txBody>
      </p:sp>
      <p:sp>
        <p:nvSpPr>
          <p:cNvPr id="28679" name="Date Placeholder 6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>
                <a:latin typeface="Arial" panose="020B0604020202020204" pitchFamily="34" charset="0"/>
                <a:cs typeface="Arial" panose="020B0604020202020204" pitchFamily="34" charset="0"/>
              </a:rPr>
              <a:t>June 2010</a:t>
            </a:r>
          </a:p>
        </p:txBody>
      </p:sp>
    </p:spTree>
    <p:extLst>
      <p:ext uri="{BB962C8B-B14F-4D97-AF65-F5344CB8AC3E}">
        <p14:creationId xmlns:p14="http://schemas.microsoft.com/office/powerpoint/2010/main" val="326461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E8922-6C82-497A-BDE4-019AB9AC6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Most of you are familiar with our Legacy firmware – </a:t>
            </a:r>
            <a:r>
              <a:rPr lang="en-US" dirty="0" err="1"/>
              <a:t>Bitran</a:t>
            </a:r>
            <a:r>
              <a:rPr lang="en-US" dirty="0"/>
              <a:t> 200, 233.  Here I highlight some fundamental differences.  For the sake of avoiding information overload I will only highlight some major fundamental differences here: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OMNI is based on NEMA and NTCIP standards so in that sense it is a departure from what you are used to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I/O – you can assign any function to any “pin”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Error Checking – won’t let you put in “bad” timing.  I.E.  “Splits Exceed Cycle Time”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  <a:r>
              <a:rPr lang="en-US" dirty="0" err="1"/>
              <a:t>Coord</a:t>
            </a:r>
            <a:r>
              <a:rPr lang="en-US" dirty="0"/>
              <a:t> Fail – when in </a:t>
            </a:r>
            <a:r>
              <a:rPr lang="en-US" dirty="0" err="1"/>
              <a:t>coord</a:t>
            </a:r>
            <a:r>
              <a:rPr lang="en-US" dirty="0"/>
              <a:t> phase with call is skipped 2 times – revert to free  Cycle fail – phase 2 times skipped in free, revert to flash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F65BB9-C3E1-4FA5-9661-BD00A35D4C24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>
                <a:latin typeface="Arial" panose="020B0604020202020204" pitchFamily="34" charset="0"/>
                <a:cs typeface="Arial" panose="020B0604020202020204" pitchFamily="34" charset="0"/>
              </a:rPr>
              <a:t>© 2010 McCain Inc.</a:t>
            </a:r>
          </a:p>
        </p:txBody>
      </p:sp>
      <p:sp>
        <p:nvSpPr>
          <p:cNvPr id="30726" name="Header Placeholder 5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>
                <a:latin typeface="Arial" panose="020B0604020202020204" pitchFamily="34" charset="0"/>
                <a:cs typeface="Arial" panose="020B0604020202020204" pitchFamily="34" charset="0"/>
              </a:rPr>
              <a:t>Beyond Basics: Understanding Signal Coordination/Timing</a:t>
            </a:r>
          </a:p>
        </p:txBody>
      </p:sp>
      <p:sp>
        <p:nvSpPr>
          <p:cNvPr id="30727" name="Date Placeholder 6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>
                <a:latin typeface="Arial" panose="020B0604020202020204" pitchFamily="34" charset="0"/>
                <a:cs typeface="Arial" panose="020B0604020202020204" pitchFamily="34" charset="0"/>
              </a:rPr>
              <a:t>June 2010</a:t>
            </a:r>
          </a:p>
        </p:txBody>
      </p:sp>
    </p:spTree>
    <p:extLst>
      <p:ext uri="{BB962C8B-B14F-4D97-AF65-F5344CB8AC3E}">
        <p14:creationId xmlns:p14="http://schemas.microsoft.com/office/powerpoint/2010/main" val="254136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A3838-E6D6-4E54-BE78-16B93CD101E8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242206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2016 DISTRIBUTOR MEETING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/>
              <a:t>McCain Omni eX® Training</a:t>
            </a:r>
          </a:p>
        </p:txBody>
      </p:sp>
    </p:spTree>
    <p:extLst>
      <p:ext uri="{BB962C8B-B14F-4D97-AF65-F5344CB8AC3E}">
        <p14:creationId xmlns:p14="http://schemas.microsoft.com/office/powerpoint/2010/main" val="185262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E56B0D-8BB0-49AA-BFAA-BA13C2E7F7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FF0000"/>
          </a:solidFill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PICTURE→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1750" y="822325"/>
            <a:ext cx="5187273" cy="5203825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8517433-022A-4A5E-AC2C-F2528AFAE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9803" y="1122364"/>
            <a:ext cx="4604952" cy="4608160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995" y="1122363"/>
            <a:ext cx="4604951" cy="2003221"/>
          </a:xfrm>
        </p:spPr>
        <p:txBody>
          <a:bodyPr wrap="square" anchor="b">
            <a:normAutofit/>
          </a:bodyPr>
          <a:lstStyle>
            <a:lvl1pPr algn="ctr">
              <a:defRPr sz="54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9995" y="3140077"/>
            <a:ext cx="4604951" cy="288923"/>
          </a:xfrm>
        </p:spPr>
        <p:txBody>
          <a:bodyPr>
            <a:normAutofit/>
          </a:bodyPr>
          <a:lstStyle>
            <a:lvl1pPr marL="0" indent="0" algn="ctr">
              <a:buNone/>
              <a:defRPr sz="1200" b="1" cap="all" spc="45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A8C181-26F6-4625-992E-FE98F6EBD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9802" y="3705011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B0FB19E-48A1-467C-A10F-4A8E79966A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9802" y="3984744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F21A502-3780-4259-8681-9930B6871E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9802" y="4264477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8E3CD9B-41C9-42E5-A61E-8E87D5F7CC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9279" y="3534952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C41D15DA-F55F-44A1-AC6D-C9E99702A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2872" y="6356350"/>
            <a:ext cx="333265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2019 McCain, Inc. All Rights Reserved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551905F-ACA2-4951-B238-15AEA7FFB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3846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8586DD-506C-47BB-B506-8E763A328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2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0"/>
            <a:ext cx="5367529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7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7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80" y="3838132"/>
            <a:ext cx="5273675" cy="238169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E7EA5083-0984-4554-B052-DD68C9FA19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8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334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8984" y="457200"/>
            <a:ext cx="5004597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23938" y="4215384"/>
            <a:ext cx="3454689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5482" y="4873532"/>
            <a:ext cx="13716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900" y="4297460"/>
            <a:ext cx="3300765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900" y="4974336"/>
            <a:ext cx="3300765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419" y="457200"/>
            <a:ext cx="5004597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13373" y="4215384"/>
            <a:ext cx="3454689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54917" y="4873532"/>
            <a:ext cx="13716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90335" y="4297460"/>
            <a:ext cx="3300765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90335" y="4974336"/>
            <a:ext cx="3300765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1260128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2646" y="4351909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5187" y="5010057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2686" y="4433985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2686" y="5110861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A5BA381-709A-4225-8864-C09A0A868F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991599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B0D8057D-E6AA-4944-BBF0-8D6D66FFC0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4244" y="4351909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69731FED-6113-4156-8F09-043E5BEB78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56785" y="5010057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9E74A79-0FDA-4432-8603-4F41D91891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4284" y="4433985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1A13DE9-E994-4A5B-8C0B-ACCA861675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04284" y="5110861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49658" y="1122364"/>
            <a:ext cx="5273239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740A8B6-0BCA-4764-BF51-1C2B2B9AE9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9658" y="2290353"/>
            <a:ext cx="5273239" cy="729516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9440" y="3838132"/>
            <a:ext cx="5273675" cy="238169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43277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0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3400" y="841248"/>
            <a:ext cx="3200400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02656" y="3967861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15197" y="4626009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62696" y="4049937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62696" y="4726813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740A8B6-0BCA-4764-BF51-1C2B2B9AE9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95986" y="841248"/>
            <a:ext cx="3200400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7F48E173-E053-4684-A2D6-51038F45B2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5242" y="3967861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82D3F82C-9BD8-4820-9872-39C664A6C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57783" y="4626009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26BCA52-0B77-4626-9FE5-B5B00C7534C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05282" y="4049937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0D58A30-B2EB-48E4-A770-E15C154C98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05282" y="4726813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34334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1" y="271480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70565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7532" y="230182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B999799-C20B-477E-B50F-EB000FD161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725" y="4093192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520C2DC-C04E-4818-AA95-02930A25A0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9724" y="4084047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5F0956D-4B66-4BAD-A90B-D92B2B5139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9056" y="3680217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74D1A9A-AE0A-4B9A-BE4D-3B337080D3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8869" y="547158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6D32E8F-19C0-4219-94CD-06EC29DF66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8868" y="546243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E999E334-7D2F-498C-9326-D10241D485C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8200" y="505860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8868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9128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129" y="271480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9128" y="270565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728460" y="230182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B999799-C20B-477E-B50F-EB000FD161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40653" y="4093192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520C2DC-C04E-4818-AA95-02930A25A0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40652" y="4084047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5F0956D-4B66-4BAD-A90B-D92B2B5139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729984" y="3680217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74D1A9A-AE0A-4B9A-BE4D-3B337080D3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9797" y="547158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6D32E8F-19C0-4219-94CD-06EC29DF66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49796" y="546243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E999E334-7D2F-498C-9326-D10241D485C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39128" y="505860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5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3643089"/>
            <a:ext cx="12192001" cy="2558007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541" y="473960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3540" y="473045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22872" y="432662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FD9A958-E767-4F5B-86DD-EB725ACB6C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83437" y="475635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3E4E8FCC-081A-4AEB-9028-D1B6AD9A89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83436" y="474720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21736E9-C9DB-419A-A348-2B29198C37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772768" y="434337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C4F93B2-CEBF-43FE-950C-4E3F710DCD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08489" y="473960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643E05CE-D1B1-4E34-91AB-BE9EA3FC97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08488" y="473045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3D11539-5A32-4E18-B834-0BC85EB4E0C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997820" y="432662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837AE5B-83A5-48B2-AC3B-E6231053AB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79173" y="1970753"/>
            <a:ext cx="5567947" cy="1235016"/>
          </a:xfrm>
        </p:spPr>
        <p:txBody>
          <a:bodyPr anchor="b"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582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008488" y="-33225"/>
            <a:ext cx="7183513" cy="3676313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FD9A958-E767-4F5B-86DD-EB725ACB6C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54312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3E4E8FCC-081A-4AEB-9028-D1B6AD9A89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28372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21736E9-C9DB-419A-A348-2B29198C37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54312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ED350136-ADBC-4BAC-BC75-6F890392F9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08488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82548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008488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443EE66-D8FF-4088-8CE2-0A5CA51DD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81400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43262209-E7D7-4DA0-8BCD-130C8B4771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55460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3B064235-F48E-406D-80FD-E5401D0B34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1400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38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8200" y="2220452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7493" y="1122364"/>
            <a:ext cx="3717015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200" y="4937693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04908" y="492854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200" y="4524718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7D8B46E-8259-4271-AA8E-D962203FCE8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953000" y="2220451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0FF11FC-CFC1-4654-9EB4-CA728872171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53000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E74ADFAA-45F2-4E76-86F8-C46F17EA21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19708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57B574-3666-4F4A-A2E7-44D601CC1B0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953000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8F983E0C-1851-4567-AD52-EA61D5A8AAE6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067800" y="2220451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9F46E04-C53E-49B6-B986-06B55A85501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7800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03A3F715-1F15-46C7-84EB-7FF2B538B3C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734508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EE9A5C69-F171-479A-8AAE-72A3C4C84E9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67800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36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94D2B1D-9C4B-447F-A2D4-368B8B6471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6668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56FEFFE-F255-40AC-AFD4-C98C54338E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58687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9E50DE59-B518-44E1-AE3C-4A0179216A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357772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633B22-4C79-498E-84DE-F811FE201F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0" y="317389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48AF836-660F-4C6D-9912-1100A9EA18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78978" y="3586869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46140BB-22CD-433D-915A-130E39D53F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78978" y="3577724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AA9F7F8-E1AE-413B-A181-396432E5042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78978" y="3173894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9A5D76E8-DBC2-43C8-A96A-3D395F60F5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0" y="5167834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AE34A1AE-4C63-4DDE-9C62-76EA1A081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0" y="5158689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520942F8-6B6E-488A-8FF4-6B6FD23CA6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6000" y="4754859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81F38C44-B3CB-470D-981D-7884A24FAB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8978" y="516783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56CA4FB9-1AB7-41FF-907B-CD2639C408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8978" y="515868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EE5D099-B2F9-44A5-814B-0FD85D508C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78978" y="475485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3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rice&#10;&#10;Description automatically generated">
            <a:extLst>
              <a:ext uri="{FF2B5EF4-FFF2-40B4-BE49-F238E27FC236}">
                <a16:creationId xmlns:a16="http://schemas.microsoft.com/office/drawing/2014/main" id="{FE744ADB-2A98-433C-9153-1A0AEC299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822325"/>
            <a:ext cx="5860973" cy="5203825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8517433-022A-4A5E-AC2C-F2528AFAE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8052" y="1122364"/>
            <a:ext cx="5273432" cy="4608160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8245" y="1122363"/>
            <a:ext cx="5273239" cy="3738089"/>
          </a:xfrm>
        </p:spPr>
        <p:txBody>
          <a:bodyPr wrap="square" anchor="b">
            <a:normAutofit/>
          </a:bodyPr>
          <a:lstStyle>
            <a:lvl1pPr algn="ctr">
              <a:defRPr sz="40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245" y="5006121"/>
            <a:ext cx="5273239" cy="288923"/>
          </a:xfrm>
        </p:spPr>
        <p:txBody>
          <a:bodyPr>
            <a:normAutofit/>
          </a:bodyPr>
          <a:lstStyle>
            <a:lvl1pPr marL="0" indent="0" algn="ctr">
              <a:buNone/>
              <a:defRPr sz="1200" b="1" cap="all" spc="45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8E3CD9B-41C9-42E5-A61E-8E87D5F7CC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7486" y="4869976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22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94D2B1D-9C4B-447F-A2D4-368B8B6471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532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018062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56FEFFE-F255-40AC-AFD4-C98C54338E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532" y="358687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9E50DE59-B518-44E1-AE3C-4A0179216A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32" y="357772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633B22-4C79-498E-84DE-F811FE201F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7532" y="317389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48AF836-660F-4C6D-9912-1100A9EA18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10510" y="3586869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46140BB-22CD-433D-915A-130E39D53F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10510" y="3577724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AA9F7F8-E1AE-413B-A181-396432E5042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010510" y="3173894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9A5D76E8-DBC2-43C8-A96A-3D395F60F5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7532" y="5167834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AE34A1AE-4C63-4DDE-9C62-76EA1A081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7532" y="5158689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520942F8-6B6E-488A-8FF4-6B6FD23CA6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7532" y="4754859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81F38C44-B3CB-470D-981D-7884A24FAB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10510" y="516783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56CA4FB9-1AB7-41FF-907B-CD2639C408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10510" y="515868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EE5D099-B2F9-44A5-814B-0FD85D508C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10510" y="475485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4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0"/>
            <a:ext cx="60960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552" y="1008607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52552" y="999462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52552" y="595632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52552" y="5251967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52552" y="5242822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652552" y="4838992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2552" y="3839530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52552" y="3830385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52552" y="3426555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52552" y="2421044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52552" y="2411899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652552" y="2008069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1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60648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4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00273" y="3838132"/>
            <a:ext cx="456590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0272" y="1122364"/>
            <a:ext cx="456552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0272" y="2290353"/>
            <a:ext cx="456552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00272" y="3205768"/>
            <a:ext cx="2807842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-1224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3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60648" y="595632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356BBF39-D500-4739-81EE-FEA20AF80F79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160648" y="2008069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C28D6654-DA73-45ED-ACAF-6186977B884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160648" y="3420506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7185EC8-0D9B-46D9-9302-C3371CD3498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160648" y="4838992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5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8200" y="2220452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7493" y="1122364"/>
            <a:ext cx="3717015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200" y="4937693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04908" y="492854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200" y="4524718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6E5CE53-8E4F-4518-9CD4-66DDE7CC9974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067800" y="2220473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5E9B241-323E-4857-BB40-60EDB9D8A34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67800" y="4937714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FC21004-F1BA-411C-B633-DD7F3E7BCB6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734508" y="4928569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506DE5E-B405-4C0D-81F4-D57383C8DAF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067800" y="4524739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8557AF07-16F7-4826-A25E-08107B48C859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320748" y="2220451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BC73F95E-2FFD-4BC5-B72F-A29F819772A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0748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321E58-5A55-40A1-9F40-1BFB8FABBCF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987456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24EE1CD7-D0D5-45FA-9876-8585CDB3A0B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320748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A9EC1C78-40D3-4318-B354-FE08BF39530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529258" y="2220451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E1796D29-9DC2-4662-AC88-59DE1040D69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29258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DDAA5224-EC35-499E-91B6-398AE5AF5F9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195966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1F1D055-E766-4D57-9A2E-87C50F00EB0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529258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2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8E781A6-0A5C-4286-96C6-FF5AE109C7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60960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0304" y="292608"/>
            <a:ext cx="2901696" cy="62636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20575" y="100860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20575" y="99946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620575" y="59563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620575" y="525196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620575" y="524282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620575" y="483899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20575" y="3839530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20575" y="3830385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620575" y="3426555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20575" y="2421044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20575" y="2411899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20575" y="2008069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6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8E781A6-0A5C-4286-96C6-FF5AE109C7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6478" y="0"/>
            <a:ext cx="4555522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5154" y="292608"/>
            <a:ext cx="2901696" cy="62636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425" y="100860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425" y="99946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35425" y="59563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5425" y="525196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35425" y="524282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5425" y="483899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35425" y="3839530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35425" y="3830385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35425" y="3426555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535425" y="2421044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35425" y="2411899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535425" y="2008069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87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10390632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05044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0"/>
            <a:ext cx="32004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380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9380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91600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3" y="3263900"/>
            <a:ext cx="5273675" cy="29559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nisi. Ut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</a:t>
            </a:r>
            <a:r>
              <a:rPr lang="en-US" dirty="0"/>
              <a:t> integer. Diam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. Cursus sit </a:t>
            </a:r>
            <a:r>
              <a:rPr lang="en-US" dirty="0" err="1"/>
              <a:t>amet</a:t>
            </a:r>
            <a:r>
              <a:rPr lang="en-US" dirty="0"/>
              <a:t> dictum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diam.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3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nitor Slide_Background l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3"/>
          <a:stretch/>
        </p:blipFill>
        <p:spPr bwMode="auto"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" y="6337446"/>
            <a:ext cx="12192000" cy="520703"/>
            <a:chOff x="-1" y="6337445"/>
            <a:chExt cx="9144000" cy="520703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629548"/>
              <a:ext cx="9144000" cy="228600"/>
            </a:xfrm>
            <a:prstGeom prst="rect">
              <a:avLst/>
            </a:prstGeom>
            <a:solidFill>
              <a:srgbClr val="FC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674" y="6337445"/>
              <a:ext cx="1371600" cy="209707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45165" y="6492876"/>
            <a:ext cx="2743200" cy="365125"/>
          </a:xfrm>
        </p:spPr>
        <p:txBody>
          <a:bodyPr/>
          <a:lstStyle/>
          <a:p>
            <a:fld id="{7FC49F59-A70D-4E1F-9640-A9EE4D05B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69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Monitor Slide_Background ligh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76612" y="6611779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54818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Monitor Slide_Background l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3"/>
          <a:stretch/>
        </p:blipFill>
        <p:spPr bwMode="auto"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1" y="6337446"/>
            <a:ext cx="12192000" cy="520703"/>
            <a:chOff x="-1" y="6337445"/>
            <a:chExt cx="9144000" cy="52070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-1" y="6629548"/>
              <a:ext cx="9144000" cy="228600"/>
            </a:xfrm>
            <a:prstGeom prst="rect">
              <a:avLst/>
            </a:prstGeom>
            <a:solidFill>
              <a:srgbClr val="FC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674" y="6337445"/>
              <a:ext cx="1371600" cy="20970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5165" y="6492876"/>
            <a:ext cx="2743200" cy="365125"/>
          </a:xfrm>
        </p:spPr>
        <p:txBody>
          <a:bodyPr/>
          <a:lstStyle/>
          <a:p>
            <a:fld id="{7FC49F59-A70D-4E1F-9640-A9EE4D05B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03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1600" y="0"/>
            <a:ext cx="32004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542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2542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2325" y="3263900"/>
            <a:ext cx="5273675" cy="29559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nisi. Ut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</a:t>
            </a:r>
            <a:r>
              <a:rPr lang="en-US" dirty="0"/>
              <a:t> integer. Diam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. Cursus sit </a:t>
            </a:r>
            <a:r>
              <a:rPr lang="en-US" dirty="0" err="1"/>
              <a:t>amet</a:t>
            </a:r>
            <a:r>
              <a:rPr lang="en-US" dirty="0"/>
              <a:t> dictum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diam.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49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0342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80342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57200"/>
            <a:ext cx="4114800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0125" y="4032504"/>
            <a:ext cx="5273675" cy="21873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14499" y="5581651"/>
            <a:ext cx="2362201" cy="638174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7D7EF52-3B14-4058-94BD-89FCFB1D4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74224" y="5650772"/>
            <a:ext cx="2230848" cy="493996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0125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4224" y="5650772"/>
            <a:ext cx="2230848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42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417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417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8781" y="457200"/>
            <a:ext cx="4114800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032504"/>
            <a:ext cx="5273675" cy="21873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080" y="5581651"/>
            <a:ext cx="2362201" cy="638174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7D7EF52-3B14-4058-94BD-89FCFB1D4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74805" y="5650772"/>
            <a:ext cx="2230848" cy="493996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74805" y="5650772"/>
            <a:ext cx="2230848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5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417" y="1122364"/>
            <a:ext cx="5273239" cy="729516"/>
          </a:xfrm>
        </p:spPr>
        <p:txBody>
          <a:bodyPr wrap="square" anchor="b">
            <a:normAutofit/>
          </a:bodyPr>
          <a:lstStyle>
            <a:lvl1pPr algn="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417" y="2290353"/>
            <a:ext cx="5273239" cy="729516"/>
          </a:xfrm>
        </p:spPr>
        <p:txBody>
          <a:bodyPr>
            <a:noAutofit/>
          </a:bodyPr>
          <a:lstStyle>
            <a:lvl1pPr marL="0" indent="0" algn="r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8780" y="0"/>
            <a:ext cx="4953219" cy="62198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032504"/>
            <a:ext cx="5273675" cy="2187321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25656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3539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53219" cy="62198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83" y="4032504"/>
            <a:ext cx="5273675" cy="218732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83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l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37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9456" y="218821"/>
            <a:ext cx="11713464" cy="3677157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2949" y="4761406"/>
            <a:ext cx="3220411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5525" y="4032504"/>
            <a:ext cx="6813934" cy="2187321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3137298" y="5121592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l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223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947663-39C0-4F8B-B2D8-028CCF58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437CD-EEEB-4CB8-8F77-1F286CB6F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BD10F-11DE-491B-B83A-957F4A4A6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2872" y="6356350"/>
            <a:ext cx="333265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21AC9-EC90-4EBA-A321-FDFA94CF0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3846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8586DD-506C-47BB-B506-8E763A328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0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3.jp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72.jpeg"/><Relationship Id="rId4" Type="http://schemas.openxmlformats.org/officeDocument/2006/relationships/hyperlink" Target="http://udottraffic.utah.gov/signalperformancemetric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10.1.3.183/#/statu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7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80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14.png"/><Relationship Id="rId9" Type="http://schemas.openxmlformats.org/officeDocument/2006/relationships/image" Target="../media/image8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8CD4169-422D-4032-89E4-3C23B2A879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 b="1061"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F4B91-18DD-4D5B-972A-68AE84E7AA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1750" y="822325"/>
            <a:ext cx="5187273" cy="5203825"/>
          </a:xfrm>
          <a:solidFill>
            <a:srgbClr val="F8C000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0455B-9262-4DBE-AF90-CE99D53F08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91F33C-D592-4175-8E90-E26E391B5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9995" y="1587183"/>
            <a:ext cx="4604951" cy="3195195"/>
          </a:xfrm>
        </p:spPr>
        <p:txBody>
          <a:bodyPr>
            <a:normAutofit/>
          </a:bodyPr>
          <a:lstStyle/>
          <a:p>
            <a:r>
              <a:rPr lang="en-US" sz="4400" dirty="0"/>
              <a:t>Advance Transportation Controllers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E484D5-B2B2-4E5C-9D73-23993B0CA7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9279" y="4818755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55E952A-2E3F-4CE9-BA0C-DAEB0732F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848C984-89BC-43FC-8BC2-0D335200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89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22"/>
          <a:stretch/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45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7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http://www.clearroads.org/winter-maintenance-news/February2010_newsletter_files/ntci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641" y="1894909"/>
            <a:ext cx="2247900" cy="1143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BBB756-40C3-4E7A-9132-42C6E1F50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F2EA5D2-07D7-4835-8CD7-BDB8AAB28C12}"/>
              </a:ext>
            </a:extLst>
          </p:cNvPr>
          <p:cNvCxnSpPr>
            <a:cxnSpLocks/>
          </p:cNvCxnSpPr>
          <p:nvPr/>
        </p:nvCxnSpPr>
        <p:spPr>
          <a:xfrm flipH="1">
            <a:off x="1524003" y="3515416"/>
            <a:ext cx="8091463" cy="0"/>
          </a:xfrm>
          <a:prstGeom prst="line">
            <a:avLst/>
          </a:prstGeom>
          <a:ln w="28575">
            <a:solidFill>
              <a:srgbClr val="FCD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328B8-C240-4DAE-B113-B67BB9EC93A9}"/>
              </a:ext>
            </a:extLst>
          </p:cNvPr>
          <p:cNvSpPr/>
          <p:nvPr/>
        </p:nvSpPr>
        <p:spPr>
          <a:xfrm>
            <a:off x="9009351" y="0"/>
            <a:ext cx="1042050" cy="6858000"/>
          </a:xfrm>
          <a:prstGeom prst="rect">
            <a:avLst/>
          </a:prstGeom>
          <a:solidFill>
            <a:srgbClr val="FCD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A94191-80FE-4D4E-89EB-7F666D8500FE}"/>
              </a:ext>
            </a:extLst>
          </p:cNvPr>
          <p:cNvGrpSpPr/>
          <p:nvPr/>
        </p:nvGrpSpPr>
        <p:grpSpPr>
          <a:xfrm>
            <a:off x="8712339" y="1207294"/>
            <a:ext cx="1636074" cy="4256651"/>
            <a:chOff x="9170135" y="830580"/>
            <a:chExt cx="1965960" cy="511493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E21C102-CBC2-49EF-8614-AA79E5587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52" y="5208089"/>
              <a:ext cx="1914334" cy="7374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B5E303B-C518-40BF-AB59-71BD177EF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135" y="3694309"/>
              <a:ext cx="1965960" cy="13472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777A699-B1B3-4728-81AA-1201475B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135" y="2767330"/>
              <a:ext cx="1965960" cy="7604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C6657CC-9B22-4053-ADA6-941C04D2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135" y="1857196"/>
              <a:ext cx="1965960" cy="7436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E1973C4-1AFF-4CDA-90F0-43CED60C3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135" y="830580"/>
              <a:ext cx="1965960" cy="8601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Freeform: Shape 27" hidden="1">
            <a:extLst>
              <a:ext uri="{FF2B5EF4-FFF2-40B4-BE49-F238E27FC236}">
                <a16:creationId xmlns:a16="http://schemas.microsoft.com/office/drawing/2014/main" id="{7BFBECD2-4088-43D4-ABC9-5A042CEFADF6}"/>
              </a:ext>
            </a:extLst>
          </p:cNvPr>
          <p:cNvSpPr/>
          <p:nvPr/>
        </p:nvSpPr>
        <p:spPr>
          <a:xfrm rot="19848105" flipV="1">
            <a:off x="8356218" y="-345664"/>
            <a:ext cx="3174801" cy="6264161"/>
          </a:xfrm>
          <a:custGeom>
            <a:avLst/>
            <a:gdLst>
              <a:gd name="connsiteX0" fmla="*/ 0 w 4233068"/>
              <a:gd name="connsiteY0" fmla="*/ 495976 h 8352214"/>
              <a:gd name="connsiteX1" fmla="*/ 887509 w 4233068"/>
              <a:gd name="connsiteY1" fmla="*/ 0 h 8352214"/>
              <a:gd name="connsiteX2" fmla="*/ 4233068 w 4233068"/>
              <a:gd name="connsiteY2" fmla="*/ 5986602 h 8352214"/>
              <a:gd name="connsiteX3" fmla="*/ 0 w 4233068"/>
              <a:gd name="connsiteY3" fmla="*/ 8352214 h 835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3068" h="8352214">
                <a:moveTo>
                  <a:pt x="0" y="495976"/>
                </a:moveTo>
                <a:lnTo>
                  <a:pt x="887509" y="0"/>
                </a:lnTo>
                <a:lnTo>
                  <a:pt x="4233068" y="5986602"/>
                </a:lnTo>
                <a:lnTo>
                  <a:pt x="0" y="8352214"/>
                </a:lnTo>
                <a:close/>
              </a:path>
            </a:pathLst>
          </a:custGeom>
          <a:solidFill>
            <a:srgbClr val="FCDC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B11E54-829A-46D5-A138-1D4DDD698865}"/>
              </a:ext>
            </a:extLst>
          </p:cNvPr>
          <p:cNvGrpSpPr/>
          <p:nvPr/>
        </p:nvGrpSpPr>
        <p:grpSpPr>
          <a:xfrm>
            <a:off x="7040439" y="3030669"/>
            <a:ext cx="1417180" cy="1595179"/>
            <a:chOff x="6249464" y="2897890"/>
            <a:chExt cx="1889573" cy="21269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B197CC-3442-4672-A7AA-AB208C7FCE7B}"/>
                </a:ext>
              </a:extLst>
            </p:cNvPr>
            <p:cNvSpPr txBox="1"/>
            <p:nvPr/>
          </p:nvSpPr>
          <p:spPr>
            <a:xfrm>
              <a:off x="6249464" y="2897890"/>
              <a:ext cx="188957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COMMUNICATION</a:t>
              </a:r>
            </a:p>
            <a:p>
              <a:r>
                <a:rPr lang="en-US" sz="13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PROTOCOLS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5C387F-7ECF-4512-A350-D25365F506E8}"/>
                </a:ext>
              </a:extLst>
            </p:cNvPr>
            <p:cNvSpPr txBox="1"/>
            <p:nvPr/>
          </p:nvSpPr>
          <p:spPr>
            <a:xfrm>
              <a:off x="6249464" y="3516690"/>
              <a:ext cx="1326858" cy="150810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SERIAL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AB3418E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NTCIP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QUICCOMM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ETHERNET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303814A-6163-4EE3-A4E5-B9F5942CFEFF}"/>
              </a:ext>
            </a:extLst>
          </p:cNvPr>
          <p:cNvGrpSpPr/>
          <p:nvPr/>
        </p:nvGrpSpPr>
        <p:grpSpPr>
          <a:xfrm>
            <a:off x="2152650" y="3030668"/>
            <a:ext cx="1417180" cy="1802928"/>
            <a:chOff x="1050947" y="2897890"/>
            <a:chExt cx="1889573" cy="240390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C25B463-9B0D-4458-82F3-C0749BEDECB6}"/>
                </a:ext>
              </a:extLst>
            </p:cNvPr>
            <p:cNvSpPr txBox="1"/>
            <p:nvPr/>
          </p:nvSpPr>
          <p:spPr>
            <a:xfrm>
              <a:off x="1050947" y="2897890"/>
              <a:ext cx="188957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170</a:t>
              </a:r>
            </a:p>
            <a:p>
              <a:r>
                <a:rPr lang="en-US" sz="13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PROGRAMS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FD2AE05-14DE-4A79-961A-F4DBF6146DE0}"/>
                </a:ext>
              </a:extLst>
            </p:cNvPr>
            <p:cNvSpPr txBox="1"/>
            <p:nvPr/>
          </p:nvSpPr>
          <p:spPr>
            <a:xfrm>
              <a:off x="1050947" y="3516690"/>
              <a:ext cx="1326858" cy="178510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C8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200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223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233 RV2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233 MC1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210/245 FM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BAA535-DA41-422C-A3FE-9B231C1EFC52}"/>
              </a:ext>
            </a:extLst>
          </p:cNvPr>
          <p:cNvGrpSpPr/>
          <p:nvPr/>
        </p:nvGrpSpPr>
        <p:grpSpPr>
          <a:xfrm>
            <a:off x="5411176" y="3030669"/>
            <a:ext cx="1417180" cy="2010677"/>
            <a:chOff x="3704524" y="2897890"/>
            <a:chExt cx="1889573" cy="2680902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7695EC4-7745-4A28-AAA0-7C70B3A77AC2}"/>
                </a:ext>
              </a:extLst>
            </p:cNvPr>
            <p:cNvSpPr txBox="1"/>
            <p:nvPr/>
          </p:nvSpPr>
          <p:spPr>
            <a:xfrm>
              <a:off x="3704524" y="2897890"/>
              <a:ext cx="188957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ATC</a:t>
              </a:r>
            </a:p>
            <a:p>
              <a:r>
                <a:rPr lang="en-US" sz="13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PROGRAMS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A4F29DF-4925-40E4-93B4-69FE19B89D2C}"/>
                </a:ext>
              </a:extLst>
            </p:cNvPr>
            <p:cNvSpPr txBox="1"/>
            <p:nvPr/>
          </p:nvSpPr>
          <p:spPr>
            <a:xfrm>
              <a:off x="3704524" y="3516690"/>
              <a:ext cx="1512698" cy="206210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OMNI EX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STANDARD NTCIP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ECONOLITE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INTELIGHT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PEEK</a:t>
              </a:r>
            </a:p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D4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24BC4B-5537-47A1-8DAF-074A6CA743D6}"/>
              </a:ext>
            </a:extLst>
          </p:cNvPr>
          <p:cNvGrpSpPr/>
          <p:nvPr/>
        </p:nvGrpSpPr>
        <p:grpSpPr>
          <a:xfrm>
            <a:off x="3781913" y="3030666"/>
            <a:ext cx="1417180" cy="764182"/>
            <a:chOff x="2062271" y="2897890"/>
            <a:chExt cx="1889573" cy="1018909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0FD04B-2C4D-49C0-815A-BFEABE65C1FC}"/>
                </a:ext>
              </a:extLst>
            </p:cNvPr>
            <p:cNvSpPr txBox="1"/>
            <p:nvPr/>
          </p:nvSpPr>
          <p:spPr>
            <a:xfrm>
              <a:off x="2062271" y="2897890"/>
              <a:ext cx="188957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2070</a:t>
              </a:r>
            </a:p>
            <a:p>
              <a:r>
                <a:rPr lang="en-US" sz="13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PROGRAMS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3070926-E970-47A2-A9C1-28BB506AE775}"/>
                </a:ext>
              </a:extLst>
            </p:cNvPr>
            <p:cNvSpPr txBox="1"/>
            <p:nvPr/>
          </p:nvSpPr>
          <p:spPr>
            <a:xfrm>
              <a:off x="2062271" y="3516690"/>
              <a:ext cx="1326858" cy="40010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2033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3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F3BB3-BEE0-4A50-A43F-0AA9AA098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51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752600"/>
            <a:ext cx="7543800" cy="4572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of Everything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Phases (16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Veh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16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Overlaps (16)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Patterns (253)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Schedules (64)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Additional Features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Pedestrian Overlaps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Dynamic Max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Advance Transit Signal Priority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Peer to Peer </a:t>
            </a:r>
          </a:p>
          <a:p>
            <a:pPr eaLnBrk="1" hangingPunct="1"/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/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CCD60D-188D-4379-A19C-9CAE99D29BE1}"/>
              </a:ext>
            </a:extLst>
          </p:cNvPr>
          <p:cNvSpPr txBox="1">
            <a:spLocks/>
          </p:cNvSpPr>
          <p:nvPr/>
        </p:nvSpPr>
        <p:spPr bwMode="auto">
          <a:xfrm>
            <a:off x="1905000" y="6553201"/>
            <a:ext cx="6705600" cy="136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Copyright © 2013 McCain, Inc. All Rights Reserved.  No part of this document may be reproduced without written consent from McCain, Inc. </a:t>
            </a:r>
          </a:p>
        </p:txBody>
      </p:sp>
    </p:spTree>
    <p:extLst>
      <p:ext uri="{BB962C8B-B14F-4D97-AF65-F5344CB8AC3E}">
        <p14:creationId xmlns:p14="http://schemas.microsoft.com/office/powerpoint/2010/main" val="2494528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48E3D6-7A5D-450F-B5DC-E04A7144B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699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752600"/>
            <a:ext cx="7543800" cy="4572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Fundamental Differences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Splits Instead of Force-offs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Inherent Ring/Barrier Structure</a:t>
            </a:r>
          </a:p>
          <a:p>
            <a:pPr lvl="2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program concurrency &amp; sequence</a:t>
            </a:r>
          </a:p>
          <a:p>
            <a:pPr lvl="2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Defaults to Standard 8 Phase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I/O Completely Customizable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Patterns Instead of Plan/Offset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Additional Functions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Transaction Error Checking</a:t>
            </a:r>
          </a:p>
          <a:p>
            <a:pPr lvl="1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Failsafe Modes – Coord Fail – Cycle Fail</a:t>
            </a:r>
          </a:p>
          <a:p>
            <a:pPr lvl="1" eaLnBrk="1" hangingPunct="1"/>
            <a:endParaRPr lang="en-US" altLang="en-US" sz="2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/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/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AC7C0-B3C5-46F5-8E54-75E0B592C987}"/>
              </a:ext>
            </a:extLst>
          </p:cNvPr>
          <p:cNvSpPr txBox="1">
            <a:spLocks/>
          </p:cNvSpPr>
          <p:nvPr/>
        </p:nvSpPr>
        <p:spPr bwMode="auto">
          <a:xfrm>
            <a:off x="1905000" y="6553201"/>
            <a:ext cx="6705600" cy="136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Copyright © 2013 McCain, Inc. All Rights Reserved.  No part of this document may be reproduced without written consent from McCain, Inc. </a:t>
            </a:r>
          </a:p>
        </p:txBody>
      </p:sp>
    </p:spTree>
    <p:extLst>
      <p:ext uri="{BB962C8B-B14F-4D97-AF65-F5344CB8AC3E}">
        <p14:creationId xmlns:p14="http://schemas.microsoft.com/office/powerpoint/2010/main" val="2221374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09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968" y="2935849"/>
            <a:ext cx="6537914" cy="2777012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734530" y="3840644"/>
            <a:ext cx="1371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Controller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0578" y="4324355"/>
            <a:ext cx="1371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Router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03748" y="5712861"/>
            <a:ext cx="1371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Server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6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0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5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 picture containing building, indoor, white&#10;&#10;Description automatically generated">
            <a:extLst>
              <a:ext uri="{FF2B5EF4-FFF2-40B4-BE49-F238E27FC236}">
                <a16:creationId xmlns:a16="http://schemas.microsoft.com/office/drawing/2014/main" id="{0B05A409-7E8C-4F92-8855-5ED6E509738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" t="-47389" r="-394" b="-25210"/>
          <a:stretch/>
        </p:blipFill>
        <p:spPr>
          <a:xfrm>
            <a:off x="430590" y="2220451"/>
            <a:ext cx="3200400" cy="2344479"/>
          </a:xfr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C6248-3FB2-49BD-8A15-5124AEDC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4F201-9A04-4CBF-B6B4-6FD7678B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85BEE5-1F8D-49A5-ADE3-6226CC9D9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277" y="1122364"/>
            <a:ext cx="7601447" cy="729516"/>
          </a:xfrm>
        </p:spPr>
        <p:txBody>
          <a:bodyPr>
            <a:normAutofit/>
          </a:bodyPr>
          <a:lstStyle/>
          <a:p>
            <a:r>
              <a:rPr lang="en-US" dirty="0" err="1"/>
              <a:t>mccain</a:t>
            </a:r>
            <a:r>
              <a:rPr lang="en-US" dirty="0"/>
              <a:t> </a:t>
            </a:r>
            <a:r>
              <a:rPr lang="en-US" dirty="0">
                <a:solidFill>
                  <a:srgbClr val="F8C000"/>
                </a:solidFill>
              </a:rPr>
              <a:t>ATC controllers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B3CF16-E002-4107-8D05-E795FF4BC20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38200" y="5155199"/>
            <a:ext cx="10515600" cy="1050086"/>
          </a:xfrm>
        </p:spPr>
        <p:txBody>
          <a:bodyPr>
            <a:normAutofit/>
          </a:bodyPr>
          <a:lstStyle/>
          <a:p>
            <a:r>
              <a:rPr lang="en-US" sz="1800" b="1" dirty="0"/>
              <a:t>Our controller line covers Caltrans, </a:t>
            </a:r>
            <a:r>
              <a:rPr lang="en-US" sz="1800" b="1" dirty="0" err="1"/>
              <a:t>nema</a:t>
            </a:r>
            <a:r>
              <a:rPr lang="en-US" sz="1800" b="1" dirty="0"/>
              <a:t>, and </a:t>
            </a:r>
            <a:r>
              <a:rPr lang="en-US" sz="1800" b="1" dirty="0" err="1"/>
              <a:t>atc</a:t>
            </a:r>
            <a:r>
              <a:rPr lang="en-US" sz="1800" b="1" dirty="0"/>
              <a:t> standards and they all use the same engine board and </a:t>
            </a:r>
            <a:r>
              <a:rPr lang="en-US" sz="1800" b="1" i="1" dirty="0"/>
              <a:t>omni ex local control software.</a:t>
            </a:r>
          </a:p>
          <a:p>
            <a:endParaRPr lang="en-US" sz="18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C26865-6095-400F-BDF0-BDF516B5DEA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E8A0F1-7A8A-4528-8E8C-7ADAF9B80DC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/>
              <a:t>ATC 2070 lx</a:t>
            </a:r>
          </a:p>
        </p:txBody>
      </p:sp>
      <p:pic>
        <p:nvPicPr>
          <p:cNvPr id="31" name="Picture Placeholder 30" descr="A yellow sign&#10;&#10;Description automatically generated">
            <a:extLst>
              <a:ext uri="{FF2B5EF4-FFF2-40B4-BE49-F238E27FC236}">
                <a16:creationId xmlns:a16="http://schemas.microsoft.com/office/drawing/2014/main" id="{5E7AC332-CDA7-42B7-91DA-520E8BC6BFA9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" t="-22583" r="-3473" b="-1"/>
          <a:stretch/>
        </p:blipFill>
        <p:spPr>
          <a:xfrm>
            <a:off x="4495800" y="2220451"/>
            <a:ext cx="3200400" cy="2286000"/>
          </a:xfrm>
          <a:noFill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41FFAF-BA77-4E14-A2B2-367804D4982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021E36-3F5F-46EB-A622-1690326191A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dirty="0"/>
              <a:t>ATC </a:t>
            </a:r>
            <a:r>
              <a:rPr lang="en-US" dirty="0" err="1"/>
              <a:t>Nema</a:t>
            </a:r>
            <a:r>
              <a:rPr lang="en-US" dirty="0"/>
              <a:t> ts2-1</a:t>
            </a:r>
          </a:p>
        </p:txBody>
      </p:sp>
      <p:pic>
        <p:nvPicPr>
          <p:cNvPr id="33" name="Picture Placeholder 3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C21D9C77-0251-424B-8FDC-1EDA09269DF1}"/>
              </a:ext>
            </a:extLst>
          </p:cNvPr>
          <p:cNvPicPr>
            <a:picLocks noGrp="1"/>
          </p:cNvPicPr>
          <p:nvPr>
            <p:ph type="pic" sz="quarter" idx="5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" t="-57272" r="670" b="-33848"/>
          <a:stretch/>
        </p:blipFill>
        <p:spPr>
          <a:xfrm>
            <a:off x="8561010" y="2220451"/>
            <a:ext cx="3200400" cy="2286000"/>
          </a:xfrm>
          <a:noFill/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261001B-4078-40F9-A96C-BFFF0799130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7612F11-B01B-4A0C-903A-C74972D8C8C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 dirty="0"/>
              <a:t>ATC Flex </a:t>
            </a:r>
          </a:p>
        </p:txBody>
      </p:sp>
    </p:spTree>
    <p:extLst>
      <p:ext uri="{BB962C8B-B14F-4D97-AF65-F5344CB8AC3E}">
        <p14:creationId xmlns:p14="http://schemas.microsoft.com/office/powerpoint/2010/main" val="1204397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627767" y="1883647"/>
            <a:ext cx="1038243" cy="1038243"/>
            <a:chOff x="714429" y="1642612"/>
            <a:chExt cx="1737341" cy="1737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6" name="Rectangle 55"/>
            <p:cNvSpPr/>
            <p:nvPr/>
          </p:nvSpPr>
          <p:spPr>
            <a:xfrm>
              <a:off x="714429" y="1642612"/>
              <a:ext cx="1737341" cy="1737341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9" cy="812146"/>
            </a:xfrm>
            <a:prstGeom prst="rect">
              <a:avLst/>
            </a:prstGeom>
            <a:grpFill/>
          </p:spPr>
        </p:pic>
      </p:grpSp>
      <p:grpSp>
        <p:nvGrpSpPr>
          <p:cNvPr id="58" name="Group 57"/>
          <p:cNvGrpSpPr/>
          <p:nvPr/>
        </p:nvGrpSpPr>
        <p:grpSpPr>
          <a:xfrm>
            <a:off x="2531929" y="1883646"/>
            <a:ext cx="1038243" cy="1038243"/>
            <a:chOff x="714429" y="1642612"/>
            <a:chExt cx="1737341" cy="1737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9" name="Rectangle 58"/>
            <p:cNvSpPr/>
            <p:nvPr/>
          </p:nvSpPr>
          <p:spPr>
            <a:xfrm>
              <a:off x="714429" y="1642612"/>
              <a:ext cx="1737341" cy="1737341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4"/>
              <a:ext cx="815958" cy="812146"/>
            </a:xfrm>
            <a:prstGeom prst="rect">
              <a:avLst/>
            </a:prstGeom>
            <a:grpFill/>
          </p:spPr>
        </p:pic>
      </p:grpSp>
      <p:sp>
        <p:nvSpPr>
          <p:cNvPr id="13" name="Rectangle 12"/>
          <p:cNvSpPr/>
          <p:nvPr/>
        </p:nvSpPr>
        <p:spPr>
          <a:xfrm>
            <a:off x="4810792" y="1690689"/>
            <a:ext cx="50909" cy="3613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531930" y="1885624"/>
            <a:ext cx="1038243" cy="1038243"/>
            <a:chOff x="714429" y="1621360"/>
            <a:chExt cx="1737341" cy="1737341"/>
          </a:xfrm>
        </p:grpSpPr>
        <p:sp>
          <p:nvSpPr>
            <p:cNvPr id="4" name="Rectangle 3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9" cy="81214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627767" y="1885624"/>
            <a:ext cx="1038243" cy="1038243"/>
            <a:chOff x="714429" y="1621360"/>
            <a:chExt cx="1737341" cy="1737341"/>
          </a:xfrm>
        </p:grpSpPr>
        <p:sp>
          <p:nvSpPr>
            <p:cNvPr id="26" name="Rectangle 25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531930" y="2993213"/>
            <a:ext cx="1038243" cy="1038243"/>
            <a:chOff x="714429" y="1621360"/>
            <a:chExt cx="1737341" cy="1737341"/>
          </a:xfrm>
        </p:grpSpPr>
        <p:sp>
          <p:nvSpPr>
            <p:cNvPr id="29" name="Rectangle 28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27767" y="2993213"/>
            <a:ext cx="1038243" cy="1038243"/>
            <a:chOff x="714429" y="1621360"/>
            <a:chExt cx="1737341" cy="1737341"/>
          </a:xfrm>
        </p:grpSpPr>
        <p:sp>
          <p:nvSpPr>
            <p:cNvPr id="32" name="Rectangle 31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011393" y="1885624"/>
            <a:ext cx="1038243" cy="1038243"/>
            <a:chOff x="714429" y="1621360"/>
            <a:chExt cx="1737341" cy="1737341"/>
          </a:xfrm>
        </p:grpSpPr>
        <p:sp>
          <p:nvSpPr>
            <p:cNvPr id="35" name="Rectangle 34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115019" y="1885624"/>
            <a:ext cx="1038243" cy="1038243"/>
            <a:chOff x="714429" y="1621360"/>
            <a:chExt cx="1737341" cy="1737341"/>
          </a:xfrm>
        </p:grpSpPr>
        <p:sp>
          <p:nvSpPr>
            <p:cNvPr id="38" name="Rectangle 37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011393" y="2993213"/>
            <a:ext cx="1038243" cy="1038243"/>
            <a:chOff x="714429" y="1621360"/>
            <a:chExt cx="1737341" cy="1737341"/>
          </a:xfrm>
        </p:grpSpPr>
        <p:sp>
          <p:nvSpPr>
            <p:cNvPr id="41" name="Rectangle 40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6115019" y="2993213"/>
            <a:ext cx="1038243" cy="1038243"/>
            <a:chOff x="714429" y="1621360"/>
            <a:chExt cx="1737341" cy="1737341"/>
          </a:xfrm>
        </p:grpSpPr>
        <p:sp>
          <p:nvSpPr>
            <p:cNvPr id="44" name="Rectangle 43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2531930" y="4100800"/>
            <a:ext cx="1038243" cy="1038243"/>
            <a:chOff x="714429" y="1621360"/>
            <a:chExt cx="1737341" cy="1737341"/>
          </a:xfrm>
        </p:grpSpPr>
        <p:sp>
          <p:nvSpPr>
            <p:cNvPr id="84" name="Rectangle 83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3627767" y="4100800"/>
            <a:ext cx="1038243" cy="1038243"/>
            <a:chOff x="714429" y="1621360"/>
            <a:chExt cx="1737341" cy="1737341"/>
          </a:xfrm>
        </p:grpSpPr>
        <p:sp>
          <p:nvSpPr>
            <p:cNvPr id="87" name="Rectangle 86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6115019" y="4100800"/>
            <a:ext cx="1038243" cy="1038243"/>
            <a:chOff x="714429" y="1621360"/>
            <a:chExt cx="1737341" cy="1737341"/>
          </a:xfrm>
        </p:grpSpPr>
        <p:sp>
          <p:nvSpPr>
            <p:cNvPr id="90" name="Rectangle 89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7" cy="812145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5011393" y="4100800"/>
            <a:ext cx="1038243" cy="1038243"/>
            <a:chOff x="714429" y="1621360"/>
            <a:chExt cx="1737341" cy="1737341"/>
          </a:xfrm>
        </p:grpSpPr>
        <p:sp>
          <p:nvSpPr>
            <p:cNvPr id="93" name="Rectangle 92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7" cy="81214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5011393" y="2993213"/>
            <a:ext cx="1038243" cy="1038243"/>
            <a:chOff x="714429" y="1642612"/>
            <a:chExt cx="1737341" cy="1737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2" name="Rectangle 61"/>
            <p:cNvSpPr/>
            <p:nvPr/>
          </p:nvSpPr>
          <p:spPr>
            <a:xfrm>
              <a:off x="714429" y="1642612"/>
              <a:ext cx="1737341" cy="1737341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4"/>
              <a:ext cx="815958" cy="812146"/>
            </a:xfrm>
            <a:prstGeom prst="rect">
              <a:avLst/>
            </a:prstGeom>
            <a:grpFill/>
          </p:spPr>
        </p:pic>
      </p:grpSp>
      <p:grpSp>
        <p:nvGrpSpPr>
          <p:cNvPr id="64" name="Group 63"/>
          <p:cNvGrpSpPr/>
          <p:nvPr/>
        </p:nvGrpSpPr>
        <p:grpSpPr>
          <a:xfrm>
            <a:off x="6115018" y="2993213"/>
            <a:ext cx="1038243" cy="1038243"/>
            <a:chOff x="714429" y="1642612"/>
            <a:chExt cx="1737341" cy="1737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5" name="Rectangle 64"/>
            <p:cNvSpPr/>
            <p:nvPr/>
          </p:nvSpPr>
          <p:spPr>
            <a:xfrm>
              <a:off x="714429" y="1642612"/>
              <a:ext cx="1737341" cy="1737341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4"/>
              <a:ext cx="815958" cy="812146"/>
            </a:xfrm>
            <a:prstGeom prst="rect">
              <a:avLst/>
            </a:prstGeom>
            <a:grpFill/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43101 L -3.88889E-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43101 L -3.88889E-6 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43101 L -3.88889E-6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43101 L -3.88889E-6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56828 L -0.00034 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56828 L -0.00034 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56828 L -0.00034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56828 L -0.00034 0.000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627767" y="1883647"/>
            <a:ext cx="1038243" cy="1038243"/>
            <a:chOff x="714429" y="1642612"/>
            <a:chExt cx="1737341" cy="1737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6" name="Rectangle 55"/>
            <p:cNvSpPr/>
            <p:nvPr/>
          </p:nvSpPr>
          <p:spPr>
            <a:xfrm>
              <a:off x="714429" y="1642612"/>
              <a:ext cx="1737341" cy="1737341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9" cy="812146"/>
            </a:xfrm>
            <a:prstGeom prst="rect">
              <a:avLst/>
            </a:prstGeom>
            <a:grpFill/>
          </p:spPr>
        </p:pic>
      </p:grpSp>
      <p:grpSp>
        <p:nvGrpSpPr>
          <p:cNvPr id="58" name="Group 57"/>
          <p:cNvGrpSpPr/>
          <p:nvPr/>
        </p:nvGrpSpPr>
        <p:grpSpPr>
          <a:xfrm>
            <a:off x="2531929" y="1883646"/>
            <a:ext cx="1038243" cy="1038243"/>
            <a:chOff x="714429" y="1642612"/>
            <a:chExt cx="1737341" cy="1737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9" name="Rectangle 58"/>
            <p:cNvSpPr/>
            <p:nvPr/>
          </p:nvSpPr>
          <p:spPr>
            <a:xfrm>
              <a:off x="714429" y="1642612"/>
              <a:ext cx="1737341" cy="1737341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4"/>
              <a:ext cx="815958" cy="812146"/>
            </a:xfrm>
            <a:prstGeom prst="rect">
              <a:avLst/>
            </a:prstGeom>
            <a:grpFill/>
          </p:spPr>
        </p:pic>
      </p:grpSp>
      <p:grpSp>
        <p:nvGrpSpPr>
          <p:cNvPr id="61" name="Group 60"/>
          <p:cNvGrpSpPr/>
          <p:nvPr/>
        </p:nvGrpSpPr>
        <p:grpSpPr>
          <a:xfrm>
            <a:off x="5011393" y="2993213"/>
            <a:ext cx="1038243" cy="1038243"/>
            <a:chOff x="714429" y="1642612"/>
            <a:chExt cx="1737341" cy="1737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2" name="Rectangle 61"/>
            <p:cNvSpPr/>
            <p:nvPr/>
          </p:nvSpPr>
          <p:spPr>
            <a:xfrm>
              <a:off x="714429" y="1642612"/>
              <a:ext cx="1737341" cy="1737341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4"/>
              <a:ext cx="815958" cy="812146"/>
            </a:xfrm>
            <a:prstGeom prst="rect">
              <a:avLst/>
            </a:prstGeom>
            <a:grpFill/>
          </p:spPr>
        </p:pic>
      </p:grpSp>
      <p:sp>
        <p:nvSpPr>
          <p:cNvPr id="13" name="Rectangle 12"/>
          <p:cNvSpPr/>
          <p:nvPr/>
        </p:nvSpPr>
        <p:spPr>
          <a:xfrm>
            <a:off x="4810792" y="1690689"/>
            <a:ext cx="50909" cy="3613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2531930" y="2993213"/>
            <a:ext cx="1038243" cy="1038243"/>
            <a:chOff x="714429" y="1621360"/>
            <a:chExt cx="1737341" cy="1737341"/>
          </a:xfrm>
        </p:grpSpPr>
        <p:sp>
          <p:nvSpPr>
            <p:cNvPr id="29" name="Rectangle 28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27767" y="2993213"/>
            <a:ext cx="1038243" cy="1038243"/>
            <a:chOff x="714429" y="1621360"/>
            <a:chExt cx="1737341" cy="1737341"/>
          </a:xfrm>
        </p:grpSpPr>
        <p:sp>
          <p:nvSpPr>
            <p:cNvPr id="32" name="Rectangle 31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011393" y="1885624"/>
            <a:ext cx="1038243" cy="1038243"/>
            <a:chOff x="714429" y="1621360"/>
            <a:chExt cx="1737341" cy="1737341"/>
          </a:xfrm>
        </p:grpSpPr>
        <p:sp>
          <p:nvSpPr>
            <p:cNvPr id="35" name="Rectangle 34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115019" y="1885624"/>
            <a:ext cx="1038243" cy="1038243"/>
            <a:chOff x="714429" y="1621360"/>
            <a:chExt cx="1737341" cy="1737341"/>
          </a:xfrm>
        </p:grpSpPr>
        <p:sp>
          <p:nvSpPr>
            <p:cNvPr id="38" name="Rectangle 37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6115019" y="2993213"/>
            <a:ext cx="1038243" cy="1038243"/>
            <a:chOff x="714429" y="1621360"/>
            <a:chExt cx="1737341" cy="1737341"/>
          </a:xfrm>
        </p:grpSpPr>
        <p:sp>
          <p:nvSpPr>
            <p:cNvPr id="44" name="Rectangle 43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2531930" y="4100800"/>
            <a:ext cx="1038243" cy="1038243"/>
            <a:chOff x="714429" y="1621360"/>
            <a:chExt cx="1737341" cy="1737341"/>
          </a:xfrm>
        </p:grpSpPr>
        <p:sp>
          <p:nvSpPr>
            <p:cNvPr id="84" name="Rectangle 83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3627767" y="4100800"/>
            <a:ext cx="1038243" cy="1038243"/>
            <a:chOff x="714429" y="1621360"/>
            <a:chExt cx="1737341" cy="1737341"/>
          </a:xfrm>
        </p:grpSpPr>
        <p:sp>
          <p:nvSpPr>
            <p:cNvPr id="87" name="Rectangle 86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8" cy="812145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6115019" y="4100800"/>
            <a:ext cx="1038243" cy="1038243"/>
            <a:chOff x="714429" y="1621360"/>
            <a:chExt cx="1737341" cy="1737341"/>
          </a:xfrm>
        </p:grpSpPr>
        <p:sp>
          <p:nvSpPr>
            <p:cNvPr id="90" name="Rectangle 89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7" cy="812145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5011393" y="4100800"/>
            <a:ext cx="1038243" cy="1038243"/>
            <a:chOff x="714429" y="1621360"/>
            <a:chExt cx="1737341" cy="1737341"/>
          </a:xfrm>
        </p:grpSpPr>
        <p:sp>
          <p:nvSpPr>
            <p:cNvPr id="93" name="Rectangle 92"/>
            <p:cNvSpPr/>
            <p:nvPr/>
          </p:nvSpPr>
          <p:spPr>
            <a:xfrm>
              <a:off x="714429" y="1621360"/>
              <a:ext cx="1737341" cy="1737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5"/>
              <a:ext cx="815957" cy="81214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6115018" y="2993213"/>
            <a:ext cx="1038243" cy="1038243"/>
            <a:chOff x="714429" y="1642612"/>
            <a:chExt cx="1737341" cy="1737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5" name="Rectangle 64"/>
            <p:cNvSpPr/>
            <p:nvPr/>
          </p:nvSpPr>
          <p:spPr>
            <a:xfrm>
              <a:off x="714429" y="1642612"/>
              <a:ext cx="1737341" cy="1737341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82" y="2521994"/>
              <a:ext cx="815958" cy="812146"/>
            </a:xfrm>
            <a:prstGeom prst="rect">
              <a:avLst/>
            </a:prstGeom>
            <a:grpFill/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02708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02708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02708 -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12257 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46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8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32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19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86" y="2241424"/>
            <a:ext cx="3922860" cy="145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86" y="3853879"/>
            <a:ext cx="3931878" cy="14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77" y="2241424"/>
            <a:ext cx="3931878" cy="170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85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88" y="2311711"/>
            <a:ext cx="4336361" cy="16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218129" y="3986054"/>
            <a:ext cx="5104392" cy="892629"/>
            <a:chOff x="640123" y="4561211"/>
            <a:chExt cx="7643426" cy="1336642"/>
          </a:xfrm>
        </p:grpSpPr>
        <p:sp>
          <p:nvSpPr>
            <p:cNvPr id="7" name="TextBox 6"/>
            <p:cNvSpPr txBox="1"/>
            <p:nvPr/>
          </p:nvSpPr>
          <p:spPr>
            <a:xfrm>
              <a:off x="640123" y="4561211"/>
              <a:ext cx="3657560" cy="41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TYPE 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935" y="5126891"/>
              <a:ext cx="1882770" cy="7698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8858" y="5136166"/>
              <a:ext cx="1882770" cy="7512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0780" y="5125732"/>
              <a:ext cx="1882769" cy="7721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20000"/>
                </a:srgbClr>
              </a:outerShdw>
            </a:effec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63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30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10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80CD4-5DFE-4BF8-A13D-5060BE01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257E4-8437-4ACF-909F-C154B95C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498CB0-868A-46F3-9367-874364A5B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773" y="4761405"/>
            <a:ext cx="3695953" cy="729516"/>
          </a:xfrm>
        </p:spPr>
        <p:txBody>
          <a:bodyPr>
            <a:normAutofit/>
          </a:bodyPr>
          <a:lstStyle/>
          <a:p>
            <a:r>
              <a:rPr lang="en-US" dirty="0"/>
              <a:t>2070LX</a:t>
            </a:r>
            <a:r>
              <a:rPr lang="en-US" dirty="0">
                <a:solidFill>
                  <a:srgbClr val="F8C000"/>
                </a:solidFill>
              </a:rPr>
              <a:t> front view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EEB56D-67D0-4543-BFA5-5217F0599B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Meets and exceeds the latest Caltrans tees 2009 errata 3 and </a:t>
            </a:r>
            <a:r>
              <a:rPr lang="en-US" dirty="0" err="1"/>
              <a:t>Ite</a:t>
            </a:r>
            <a:r>
              <a:rPr lang="en-US" dirty="0"/>
              <a:t> standard v6.25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Standard keypad that you are used to with the 170e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8-line display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Serial ports (C50J &amp; C50S)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3516A0-EBF2-460A-A5FA-A30ACEC1EF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15" name="Picture 14" descr="A close up of a box&#10;&#10;Description automatically generated">
            <a:extLst>
              <a:ext uri="{FF2B5EF4-FFF2-40B4-BE49-F238E27FC236}">
                <a16:creationId xmlns:a16="http://schemas.microsoft.com/office/drawing/2014/main" id="{EA53A71F-E953-4228-9345-B7D4DF0CD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0" y="31413"/>
            <a:ext cx="10605300" cy="400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02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Left-Right Arrow 8"/>
          <p:cNvSpPr/>
          <p:nvPr/>
        </p:nvSpPr>
        <p:spPr>
          <a:xfrm>
            <a:off x="3397438" y="4084915"/>
            <a:ext cx="1641406" cy="43732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eft-Right Arrow 24"/>
          <p:cNvSpPr/>
          <p:nvPr/>
        </p:nvSpPr>
        <p:spPr>
          <a:xfrm>
            <a:off x="7601083" y="4154521"/>
            <a:ext cx="1641406" cy="43732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Left-Right Arrow 25"/>
          <p:cNvSpPr/>
          <p:nvPr/>
        </p:nvSpPr>
        <p:spPr>
          <a:xfrm>
            <a:off x="3397438" y="4101213"/>
            <a:ext cx="1641406" cy="43732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-Right Arrow 26"/>
          <p:cNvSpPr/>
          <p:nvPr/>
        </p:nvSpPr>
        <p:spPr>
          <a:xfrm>
            <a:off x="7632706" y="4171681"/>
            <a:ext cx="1641406" cy="43732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Left-Right Arrow 27"/>
          <p:cNvSpPr/>
          <p:nvPr/>
        </p:nvSpPr>
        <p:spPr>
          <a:xfrm>
            <a:off x="3365815" y="4073068"/>
            <a:ext cx="1641406" cy="43732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Left-Right Arrow 28"/>
          <p:cNvSpPr/>
          <p:nvPr/>
        </p:nvSpPr>
        <p:spPr>
          <a:xfrm>
            <a:off x="7601083" y="4154521"/>
            <a:ext cx="1641406" cy="43732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Left-Right Arrow 29"/>
          <p:cNvSpPr/>
          <p:nvPr/>
        </p:nvSpPr>
        <p:spPr>
          <a:xfrm>
            <a:off x="3365815" y="4077518"/>
            <a:ext cx="1641406" cy="43732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Left-Right Arrow 30"/>
          <p:cNvSpPr/>
          <p:nvPr/>
        </p:nvSpPr>
        <p:spPr>
          <a:xfrm>
            <a:off x="7585271" y="4137362"/>
            <a:ext cx="1641406" cy="43732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1155247" y="5149810"/>
            <a:ext cx="155676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487EB7"/>
                </a:solidFill>
              </a:rPr>
              <a:t>INTERSECTION 1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5561724" y="5149811"/>
            <a:ext cx="155676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487EB7"/>
                </a:solidFill>
              </a:rPr>
              <a:t>INTERSECTION 2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9781659" y="5149811"/>
            <a:ext cx="155676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487EB7"/>
                </a:solidFill>
              </a:rPr>
              <a:t>INTERSECTION 3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5F39E8D-FC15-4E80-86E0-51853507F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4" y="3808228"/>
            <a:ext cx="2599973" cy="1001538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8BBCE89-0FAE-43E8-A26E-6BC141078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75" y="3881778"/>
            <a:ext cx="2402335" cy="925406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B82307CB-D90A-4249-B8B3-04E6E18A1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39" y="3871952"/>
            <a:ext cx="2402336" cy="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31B6EE-19A8-4E94-B033-C53B12A3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AD196A-F867-4689-AE58-234D67DDE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26469"/>
            <a:ext cx="5775008" cy="326350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  <a:buBlip>
                <a:blip r:embed="rId4"/>
              </a:buBlip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IP based scheme – No serial connections</a:t>
            </a:r>
          </a:p>
          <a:p>
            <a:pPr>
              <a:lnSpc>
                <a:spcPct val="200000"/>
              </a:lnSpc>
              <a:buBlip>
                <a:blip r:embed="rId4"/>
              </a:buBlip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 to 8 peers per intersection</a:t>
            </a:r>
          </a:p>
          <a:p>
            <a:pPr>
              <a:lnSpc>
                <a:spcPct val="200000"/>
              </a:lnSpc>
              <a:buBlip>
                <a:blip r:embed="rId4"/>
              </a:buBlip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Exchange up to 32 messages per intersection</a:t>
            </a:r>
          </a:p>
          <a:p>
            <a:pPr>
              <a:lnSpc>
                <a:spcPct val="200000"/>
              </a:lnSpc>
              <a:buBlip>
                <a:blip r:embed="rId4"/>
              </a:buBlip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‘Remote’ function activates local function(s)</a:t>
            </a:r>
          </a:p>
          <a:p>
            <a:pPr>
              <a:lnSpc>
                <a:spcPct val="200000"/>
              </a:lnSpc>
              <a:buBlip>
                <a:blip r:embed="rId4"/>
              </a:buBlip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200000"/>
              </a:lnSpc>
              <a:buBlip>
                <a:blip r:embed="rId4"/>
              </a:buBlip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200000"/>
              </a:lnSpc>
              <a:buBlip>
                <a:blip r:embed="rId4"/>
              </a:buBlip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200000"/>
              </a:lnSpc>
              <a:buBlip>
                <a:blip r:embed="rId4"/>
              </a:buBlip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3CC44D-833D-44EB-A55F-CC3CA128BB7C}"/>
              </a:ext>
            </a:extLst>
          </p:cNvPr>
          <p:cNvGrpSpPr/>
          <p:nvPr/>
        </p:nvGrpSpPr>
        <p:grpSpPr>
          <a:xfrm rot="1006471">
            <a:off x="7928100" y="2048828"/>
            <a:ext cx="2520315" cy="2477453"/>
            <a:chOff x="8401050" y="3371850"/>
            <a:chExt cx="3360420" cy="330327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6A718-D2D8-4245-8641-9DD4348B667A}"/>
                </a:ext>
              </a:extLst>
            </p:cNvPr>
            <p:cNvSpPr/>
            <p:nvPr/>
          </p:nvSpPr>
          <p:spPr>
            <a:xfrm>
              <a:off x="8401050" y="3371850"/>
              <a:ext cx="3360420" cy="3303270"/>
            </a:xfrm>
            <a:prstGeom prst="ellipse">
              <a:avLst/>
            </a:prstGeom>
            <a:solidFill>
              <a:srgbClr val="BFBFBF">
                <a:alpha val="85098"/>
              </a:srgbClr>
            </a:solidFill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EXAMPLE</a:t>
              </a:r>
            </a:p>
            <a:p>
              <a:pPr algn="ctr"/>
              <a:endParaRPr lang="en-US" sz="135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35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Remote function turns green on phase 1</a:t>
              </a:r>
            </a:p>
            <a:p>
              <a:pPr algn="ctr"/>
              <a:endParaRPr lang="en-US" sz="135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35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Local function activates TSP call on strategy #1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D2D4E1-1E5D-4C1C-B57F-826E4336DE14}"/>
                </a:ext>
              </a:extLst>
            </p:cNvPr>
            <p:cNvCxnSpPr>
              <a:cxnSpLocks/>
            </p:cNvCxnSpPr>
            <p:nvPr/>
          </p:nvCxnSpPr>
          <p:spPr>
            <a:xfrm>
              <a:off x="9669780" y="4480560"/>
              <a:ext cx="811530" cy="0"/>
            </a:xfrm>
            <a:prstGeom prst="line">
              <a:avLst/>
            </a:prstGeom>
            <a:ln w="38100">
              <a:solidFill>
                <a:srgbClr val="FCDC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7420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ttp://www.sae.org/dlymagazineimages/web/516/11034_139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689">
            <a:off x="7262361" y="2402220"/>
            <a:ext cx="4384554" cy="292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6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55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3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52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02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055829" y="5916992"/>
            <a:ext cx="2887436" cy="431120"/>
          </a:xfrm>
        </p:spPr>
        <p:txBody>
          <a:bodyPr>
            <a:normAutofit/>
          </a:bodyPr>
          <a:lstStyle/>
          <a:p>
            <a:pPr marL="457200" lvl="1" indent="0" algn="r">
              <a:buNone/>
            </a:pPr>
            <a:r>
              <a:rPr lang="en-US" sz="1800" dirty="0"/>
              <a:t>Coordination Diagram</a:t>
            </a:r>
            <a:endParaRPr lang="en-US" sz="1200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  <p:pic>
        <p:nvPicPr>
          <p:cNvPr id="1030" name="Picture 6" descr="http://udottraffic.utah.gov/spmimages/PCD-5372-4-201510290000-201510292359-15-150-2000-1-V-G56421971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37" y="2780114"/>
            <a:ext cx="7694529" cy="3058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80CD4-5DFE-4BF8-A13D-5060BE01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257E4-8437-4ACF-909F-C154B95C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498CB0-868A-46F3-9367-874364A5B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2070LX </a:t>
            </a:r>
            <a:r>
              <a:rPr lang="en-US" dirty="0">
                <a:solidFill>
                  <a:srgbClr val="F8C000"/>
                </a:solidFill>
              </a:rPr>
              <a:t>rear view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EEB56D-67D0-4543-BFA5-5217F0599B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Meets and exceeds the latest Caltrans tees 2009 errata 3 and </a:t>
            </a:r>
            <a:r>
              <a:rPr lang="en-US" dirty="0" err="1"/>
              <a:t>ite</a:t>
            </a:r>
            <a:r>
              <a:rPr lang="en-US" dirty="0"/>
              <a:t> standard v6.25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2070-2E+ (Field I/O module)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2070-1C (CPU) – </a:t>
            </a:r>
            <a:r>
              <a:rPr lang="en-US" dirty="0" err="1"/>
              <a:t>sd</a:t>
            </a:r>
            <a:r>
              <a:rPr lang="en-US" dirty="0"/>
              <a:t> card, 1 USB 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2070-4a (power supply)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3516A0-EBF2-460A-A5FA-A30ACEC1EF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14" name="Picture 13" descr="A close up of a camera&#10;&#10;Description automatically generated">
            <a:extLst>
              <a:ext uri="{FF2B5EF4-FFF2-40B4-BE49-F238E27FC236}">
                <a16:creationId xmlns:a16="http://schemas.microsoft.com/office/drawing/2014/main" id="{883083DE-007E-495B-8B7C-F700F8CEF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57" y="51128"/>
            <a:ext cx="9622485" cy="38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54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4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0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7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5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75" y="5038369"/>
            <a:ext cx="1855934" cy="1301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lumMod val="50000"/>
                <a:alpha val="7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367" y="2140153"/>
            <a:ext cx="5547512" cy="3791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lumMod val="50000"/>
                <a:alpha val="7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94484" y="3413391"/>
            <a:ext cx="4025269" cy="2665980"/>
            <a:chOff x="388257" y="2795542"/>
            <a:chExt cx="4687396" cy="31045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6" r="-1026"/>
            <a:stretch/>
          </p:blipFill>
          <p:spPr>
            <a:xfrm>
              <a:off x="388257" y="3145971"/>
              <a:ext cx="4668535" cy="275408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898509" y="2795542"/>
              <a:ext cx="2177144" cy="43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COORDINATION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97730" y="2815719"/>
            <a:ext cx="4712309" cy="2984642"/>
            <a:chOff x="1948542" y="2209014"/>
            <a:chExt cx="5487448" cy="34755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" t="25713" r="4196" b="1251"/>
            <a:stretch/>
          </p:blipFill>
          <p:spPr>
            <a:xfrm>
              <a:off x="1948542" y="2557359"/>
              <a:ext cx="5405780" cy="31272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58847" y="2209014"/>
              <a:ext cx="2177143" cy="43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DETAIL TIMING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34970" y="2329435"/>
            <a:ext cx="4769253" cy="3030038"/>
            <a:chOff x="3047999" y="1754943"/>
            <a:chExt cx="5553758" cy="35284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8" r="3929"/>
            <a:stretch/>
          </p:blipFill>
          <p:spPr>
            <a:xfrm>
              <a:off x="3047999" y="2156151"/>
              <a:ext cx="5444853" cy="31272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53106" y="1754943"/>
              <a:ext cx="3748651" cy="43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MMU OPERATION STATUS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38519" y="1895342"/>
            <a:ext cx="4746832" cy="2982537"/>
            <a:chOff x="2016959" y="1924392"/>
            <a:chExt cx="5527650" cy="347314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27143" r="4062"/>
            <a:stretch/>
          </p:blipFill>
          <p:spPr>
            <a:xfrm>
              <a:off x="2016959" y="2270286"/>
              <a:ext cx="5419031" cy="312724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42657" y="1924392"/>
              <a:ext cx="3701952" cy="43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TS2 COMMUNICATIONS STATUS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15962" y="1332577"/>
            <a:ext cx="4715629" cy="2981559"/>
            <a:chOff x="2630475" y="1479856"/>
            <a:chExt cx="5491315" cy="34720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07" r="2053"/>
            <a:stretch/>
          </p:blipFill>
          <p:spPr>
            <a:xfrm>
              <a:off x="2630475" y="1824611"/>
              <a:ext cx="5381319" cy="31272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419838" y="1479856"/>
              <a:ext cx="3701952" cy="43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VEHICLE 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156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8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12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4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3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80CD4-5DFE-4BF8-A13D-5060BE01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257E4-8437-4ACF-909F-C154B95C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498CB0-868A-46F3-9367-874364A5B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flex</a:t>
            </a:r>
            <a:r>
              <a:rPr lang="en-US" dirty="0">
                <a:solidFill>
                  <a:srgbClr val="F8C000"/>
                </a:solidFill>
              </a:rPr>
              <a:t> front view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EEB56D-67D0-4543-BFA5-5217F0599B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55525" y="4032504"/>
            <a:ext cx="6813934" cy="2649109"/>
          </a:xfrm>
        </p:spPr>
        <p:txBody>
          <a:bodyPr>
            <a:normAutofit/>
          </a:bodyPr>
          <a:lstStyle/>
          <a:p>
            <a:r>
              <a:rPr lang="en-US" dirty="0"/>
              <a:t>Meets and exceeds the engine </a:t>
            </a:r>
            <a:r>
              <a:rPr lang="en-US" b="1" dirty="0"/>
              <a:t>board requirements </a:t>
            </a:r>
            <a:r>
              <a:rPr lang="en-US" dirty="0"/>
              <a:t>of Caltrans tees 2009 and all requirements of </a:t>
            </a:r>
            <a:r>
              <a:rPr lang="en-US" dirty="0" err="1"/>
              <a:t>Ite</a:t>
            </a:r>
            <a:r>
              <a:rPr lang="en-US" dirty="0"/>
              <a:t> standard v6.25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Membrane style keypad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Ethernet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Front access </a:t>
            </a:r>
            <a:r>
              <a:rPr lang="en-US" dirty="0" err="1"/>
              <a:t>sd</a:t>
            </a:r>
            <a:r>
              <a:rPr lang="en-US" dirty="0"/>
              <a:t> card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Front access </a:t>
            </a:r>
            <a:r>
              <a:rPr lang="en-US" dirty="0" err="1"/>
              <a:t>usb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native </a:t>
            </a:r>
            <a:r>
              <a:rPr lang="en-US" dirty="0" err="1"/>
              <a:t>wifi</a:t>
            </a:r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3516A0-EBF2-460A-A5FA-A30ACEC1EF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61873EE-F266-40B8-8EFF-D99EDB74E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81" y="176387"/>
            <a:ext cx="9897237" cy="38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8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80CD4-5DFE-4BF8-A13D-5060BE01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257E4-8437-4ACF-909F-C154B95C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498CB0-868A-46F3-9367-874364A5B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flex</a:t>
            </a:r>
            <a:r>
              <a:rPr lang="en-US" dirty="0">
                <a:solidFill>
                  <a:srgbClr val="F8C000"/>
                </a:solidFill>
              </a:rPr>
              <a:t> rear view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EEB56D-67D0-4543-BFA5-5217F0599B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55525" y="4032504"/>
            <a:ext cx="6813934" cy="2649109"/>
          </a:xfrm>
        </p:spPr>
        <p:txBody>
          <a:bodyPr>
            <a:normAutofit/>
          </a:bodyPr>
          <a:lstStyle/>
          <a:p>
            <a:r>
              <a:rPr lang="en-US" dirty="0"/>
              <a:t>Meets and exceeds the engine </a:t>
            </a:r>
            <a:r>
              <a:rPr lang="en-US" b="1" dirty="0"/>
              <a:t>board requirements </a:t>
            </a:r>
            <a:r>
              <a:rPr lang="en-US" dirty="0"/>
              <a:t>of Caltrans tees 2009 and all requirements of </a:t>
            </a:r>
            <a:r>
              <a:rPr lang="en-US" dirty="0" err="1"/>
              <a:t>Ite</a:t>
            </a:r>
            <a:r>
              <a:rPr lang="en-US" dirty="0"/>
              <a:t> standard v6.25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Ethernet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 speed </a:t>
            </a:r>
            <a:r>
              <a:rPr lang="en-US" dirty="0" err="1"/>
              <a:t>usb</a:t>
            </a:r>
            <a:r>
              <a:rPr lang="en-US" dirty="0"/>
              <a:t> 2.0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Serial com support (2070-7A equivalent)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Module style c11 and c1 for legacy cabinets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3516A0-EBF2-460A-A5FA-A30ACEC1EF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0F19D99-A91D-4143-AED2-673BB8D6E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03" y="299608"/>
            <a:ext cx="8398193" cy="35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3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1A5F6-6BC4-4C7B-B240-9891145DBA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BD9C8-DE03-47DB-B20D-9E9CC94B94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17D0C-27D7-4773-811D-F0BE08D3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6B8AD-96DE-44C7-954B-DA9E973B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172ECB-4607-43DF-AB86-0774E8CD1E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Omni ex </a:t>
            </a:r>
            <a:r>
              <a:rPr lang="en-US" dirty="0">
                <a:solidFill>
                  <a:schemeClr val="bg1"/>
                </a:solidFill>
              </a:rPr>
              <a:t>software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11DBE81-46EB-4098-9358-FA434DD4E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inclusive approach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853F0D-6F3F-4091-9975-E1C644CA4D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6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4895E5-F48C-435E-AE76-4F9B543F3F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A7257-2BD2-488F-9200-B0AA8EC3B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3DBEA-B7FF-44AA-87F0-BFDCC77C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B6B874-5CE2-4BC0-B47E-761B3E9D1B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Omni ex </a:t>
            </a:r>
            <a:r>
              <a:rPr lang="en-US" dirty="0">
                <a:solidFill>
                  <a:srgbClr val="F8C000"/>
                </a:solidFill>
              </a:rPr>
              <a:t>functions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1FC2A1-B0AF-4BD8-86F3-64EB97EA84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Powerful software platform for today’s needs yet foundation for future requirements.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90748A-D648-4EA9-9A8C-CCB3CCDFB4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325" y="3263900"/>
            <a:ext cx="6964363" cy="2955925"/>
          </a:xfrm>
        </p:spPr>
        <p:txBody>
          <a:bodyPr>
            <a:normAutofit/>
          </a:bodyPr>
          <a:lstStyle/>
          <a:p>
            <a:r>
              <a:rPr lang="en-US" sz="1400" dirty="0"/>
              <a:t>What cabinets does the omni ex support?</a:t>
            </a:r>
          </a:p>
          <a:p>
            <a:r>
              <a:rPr lang="en-US" sz="1400" dirty="0"/>
              <a:t>What communication protocols does omni ex support?</a:t>
            </a:r>
          </a:p>
          <a:p>
            <a:r>
              <a:rPr lang="en-US" sz="1400" dirty="0"/>
              <a:t>What features does the omni ex have?</a:t>
            </a:r>
          </a:p>
          <a:p>
            <a:r>
              <a:rPr lang="en-US" sz="1400" dirty="0"/>
              <a:t>What differences should I be aware of?</a:t>
            </a:r>
          </a:p>
          <a:p>
            <a:r>
              <a:rPr lang="en-US" sz="1400" dirty="0"/>
              <a:t>What are some of the basic operations in omni ex?</a:t>
            </a:r>
          </a:p>
          <a:p>
            <a:r>
              <a:rPr lang="en-US" sz="1400" dirty="0"/>
              <a:t>What are some of the advance operations in omni ex?  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069806CC-6230-468E-98E5-6D9BCE4FA3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81123" y="2574328"/>
            <a:ext cx="5679899" cy="16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34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90" y="6415770"/>
            <a:ext cx="1371600" cy="2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211E1C"/>
      </a:dk1>
      <a:lt1>
        <a:srgbClr val="FFFFFF"/>
      </a:lt1>
      <a:dk2>
        <a:srgbClr val="211E1C"/>
      </a:dk2>
      <a:lt2>
        <a:srgbClr val="FFFFFF"/>
      </a:lt2>
      <a:accent1>
        <a:srgbClr val="F8C000"/>
      </a:accent1>
      <a:accent2>
        <a:srgbClr val="F8C000"/>
      </a:accent2>
      <a:accent3>
        <a:srgbClr val="F8C000"/>
      </a:accent3>
      <a:accent4>
        <a:srgbClr val="FFC000"/>
      </a:accent4>
      <a:accent5>
        <a:srgbClr val="F8C000"/>
      </a:accent5>
      <a:accent6>
        <a:srgbClr val="F8C000"/>
      </a:accent6>
      <a:hlink>
        <a:srgbClr val="211E1C"/>
      </a:hlink>
      <a:folHlink>
        <a:srgbClr val="211E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1108</Words>
  <Application>Microsoft Office PowerPoint</Application>
  <PresentationFormat>Widescreen</PresentationFormat>
  <Paragraphs>276</Paragraphs>
  <Slides>48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 Narrow</vt:lpstr>
      <vt:lpstr>Calibri</vt:lpstr>
      <vt:lpstr>Calibri Light</vt:lpstr>
      <vt:lpstr>Open Sans</vt:lpstr>
      <vt:lpstr>Oswald</vt:lpstr>
      <vt:lpstr>Wingdings 2</vt:lpstr>
      <vt:lpstr>Office Theme</vt:lpstr>
      <vt:lpstr>Advance Transportation Controllers</vt:lpstr>
      <vt:lpstr>mccain ATC controllers</vt:lpstr>
      <vt:lpstr>2070LX front view</vt:lpstr>
      <vt:lpstr>2070LX rear view</vt:lpstr>
      <vt:lpstr>flex front view</vt:lpstr>
      <vt:lpstr>flex rear view</vt:lpstr>
      <vt:lpstr>Omni ex software</vt:lpstr>
      <vt:lpstr>Omni ex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Walter, Lauren</dc:creator>
  <cp:lastModifiedBy>Welch, Nathan</cp:lastModifiedBy>
  <cp:revision>191</cp:revision>
  <dcterms:created xsi:type="dcterms:W3CDTF">2019-09-05T16:27:00Z</dcterms:created>
  <dcterms:modified xsi:type="dcterms:W3CDTF">2019-10-08T23:50:24Z</dcterms:modified>
</cp:coreProperties>
</file>