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292" r:id="rId3"/>
    <p:sldId id="294" r:id="rId4"/>
    <p:sldId id="297" r:id="rId5"/>
    <p:sldId id="296" r:id="rId6"/>
    <p:sldId id="259" r:id="rId7"/>
    <p:sldId id="270" r:id="rId8"/>
    <p:sldId id="263" r:id="rId9"/>
    <p:sldId id="264" r:id="rId10"/>
    <p:sldId id="298" r:id="rId11"/>
    <p:sldId id="299" r:id="rId12"/>
    <p:sldId id="300" r:id="rId13"/>
    <p:sldId id="301" r:id="rId14"/>
    <p:sldId id="302" r:id="rId15"/>
    <p:sldId id="303" r:id="rId16"/>
    <p:sldId id="307" r:id="rId17"/>
    <p:sldId id="308" r:id="rId18"/>
    <p:sldId id="309" r:id="rId19"/>
    <p:sldId id="310" r:id="rId20"/>
    <p:sldId id="311" r:id="rId21"/>
    <p:sldId id="312" r:id="rId22"/>
    <p:sldId id="304" r:id="rId23"/>
    <p:sldId id="305" r:id="rId24"/>
    <p:sldId id="306" r:id="rId25"/>
    <p:sldId id="282" r:id="rId26"/>
    <p:sldId id="283" r:id="rId27"/>
    <p:sldId id="2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C41"/>
    <a:srgbClr val="FFFFFF"/>
    <a:srgbClr val="595959"/>
    <a:srgbClr val="828A8F"/>
    <a:srgbClr val="487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8634" autoAdjust="0"/>
  </p:normalViewPr>
  <p:slideViewPr>
    <p:cSldViewPr snapToGrid="0">
      <p:cViewPr varScale="1">
        <p:scale>
          <a:sx n="46" d="100"/>
          <a:sy n="46" d="100"/>
        </p:scale>
        <p:origin x="1404" y="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3C269-A3FE-4FEF-8059-45609B75624E}" type="datetimeFigureOut">
              <a:rPr lang="en-US" smtClean="0"/>
              <a:t>2/23/2018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A59643-2176-4271-92AC-59EE1FF587C1}" type="slidenum">
              <a:rPr lang="en-US" smtClean="0"/>
              <a:t>‹#›</a:t>
            </a:fld>
            <a:endParaRPr lang="en-US"/>
          </a:p>
        </p:txBody>
      </p:sp>
    </p:spTree>
    <p:extLst>
      <p:ext uri="{BB962C8B-B14F-4D97-AF65-F5344CB8AC3E}">
        <p14:creationId xmlns:p14="http://schemas.microsoft.com/office/powerpoint/2010/main" val="2165924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 1978</a:t>
            </a:r>
          </a:p>
        </p:txBody>
      </p:sp>
      <p:sp>
        <p:nvSpPr>
          <p:cNvPr id="4" name="Slide Number Placeholder 3"/>
          <p:cNvSpPr>
            <a:spLocks noGrp="1"/>
          </p:cNvSpPr>
          <p:nvPr>
            <p:ph type="sldNum" sz="quarter" idx="10"/>
          </p:nvPr>
        </p:nvSpPr>
        <p:spPr/>
        <p:txBody>
          <a:bodyPr/>
          <a:lstStyle/>
          <a:p>
            <a:fld id="{33A59643-2176-4271-92AC-59EE1FF587C1}" type="slidenum">
              <a:rPr lang="en-US" smtClean="0"/>
              <a:t>6</a:t>
            </a:fld>
            <a:endParaRPr lang="en-US"/>
          </a:p>
        </p:txBody>
      </p:sp>
    </p:spTree>
    <p:extLst>
      <p:ext uri="{BB962C8B-B14F-4D97-AF65-F5344CB8AC3E}">
        <p14:creationId xmlns:p14="http://schemas.microsoft.com/office/powerpoint/2010/main" val="187509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26</a:t>
            </a:fld>
            <a:endParaRPr lang="en-US"/>
          </a:p>
        </p:txBody>
      </p:sp>
    </p:spTree>
    <p:extLst>
      <p:ext uri="{BB962C8B-B14F-4D97-AF65-F5344CB8AC3E}">
        <p14:creationId xmlns:p14="http://schemas.microsoft.com/office/powerpoint/2010/main" val="1551342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7</a:t>
            </a:fld>
            <a:endParaRPr lang="en-US"/>
          </a:p>
        </p:txBody>
      </p:sp>
    </p:spTree>
    <p:extLst>
      <p:ext uri="{BB962C8B-B14F-4D97-AF65-F5344CB8AC3E}">
        <p14:creationId xmlns:p14="http://schemas.microsoft.com/office/powerpoint/2010/main" val="175573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pPr lvl="1"/>
            <a:r>
              <a:rPr lang="en-US" dirty="0"/>
              <a:t>Era 2009</a:t>
            </a:r>
          </a:p>
          <a:p>
            <a:pPr lvl="1"/>
            <a:endParaRPr lang="en-US" dirty="0"/>
          </a:p>
          <a:p>
            <a:pPr lvl="1"/>
            <a:r>
              <a:rPr lang="en-US" dirty="0"/>
              <a:t>Menu Driven/LCD UI, no more 7 segment displays and LEDs</a:t>
            </a:r>
          </a:p>
          <a:p>
            <a:pPr lvl="1"/>
            <a:r>
              <a:rPr lang="en-US" dirty="0"/>
              <a:t>Uses OS9 (commercial operating system)</a:t>
            </a:r>
          </a:p>
          <a:p>
            <a:pPr lvl="1"/>
            <a:r>
              <a:rPr lang="en-US" dirty="0"/>
              <a:t>Expanded communication capabilities</a:t>
            </a:r>
          </a:p>
          <a:p>
            <a:pPr lvl="1"/>
            <a:r>
              <a:rPr lang="en-US" dirty="0"/>
              <a:t>True open architecture (separates hardware from software)</a:t>
            </a:r>
          </a:p>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8</a:t>
            </a:fld>
            <a:endParaRPr lang="en-US"/>
          </a:p>
        </p:txBody>
      </p:sp>
    </p:spTree>
    <p:extLst>
      <p:ext uri="{BB962C8B-B14F-4D97-AF65-F5344CB8AC3E}">
        <p14:creationId xmlns:p14="http://schemas.microsoft.com/office/powerpoint/2010/main" val="335061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9</a:t>
            </a:fld>
            <a:endParaRPr lang="en-US"/>
          </a:p>
        </p:txBody>
      </p:sp>
    </p:spTree>
    <p:extLst>
      <p:ext uri="{BB962C8B-B14F-4D97-AF65-F5344CB8AC3E}">
        <p14:creationId xmlns:p14="http://schemas.microsoft.com/office/powerpoint/2010/main" val="319411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First, the design specified in this standard is based on the concentration of computing power in a single component (the engine board) that is interchangeable with engine boards designed by other manufacturers.</a:t>
            </a:r>
          </a:p>
          <a:p>
            <a:pPr eaLnBrk="1" hangingPunct="1"/>
            <a:endParaRPr lang="en-US" altLang="en-US" sz="1100"/>
          </a:p>
          <a:p>
            <a:endParaRPr lang="en-US" altLang="en-US" b="1"/>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fld id="{1C9A7989-67A6-4356-88F2-DD5AB01C7C99}" type="slidenum">
              <a:rPr lang="en-US" altLang="en-US" smtClean="0"/>
              <a:pPr/>
              <a:t>13</a:t>
            </a:fld>
            <a:endParaRPr lang="en-US" altLang="en-US"/>
          </a:p>
        </p:txBody>
      </p:sp>
    </p:spTree>
    <p:extLst>
      <p:ext uri="{BB962C8B-B14F-4D97-AF65-F5344CB8AC3E}">
        <p14:creationId xmlns:p14="http://schemas.microsoft.com/office/powerpoint/2010/main" val="81620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Second, the standard provides for required and optional features, all of which are based on open standard, common protocol communication standards.</a:t>
            </a:r>
          </a:p>
          <a:p>
            <a:pPr eaLnBrk="1" hangingPunct="1"/>
            <a:endParaRPr lang="en-US" altLang="en-US" sz="1100"/>
          </a:p>
          <a:p>
            <a:endParaRPr lang="en-US" altLang="en-US" b="1"/>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fld id="{CA1B05E1-F593-4610-B2E3-AF12E6931E8E}" type="slidenum">
              <a:rPr lang="en-US" altLang="en-US" smtClean="0"/>
              <a:pPr/>
              <a:t>14</a:t>
            </a:fld>
            <a:endParaRPr lang="en-US" altLang="en-US"/>
          </a:p>
        </p:txBody>
      </p:sp>
    </p:spTree>
    <p:extLst>
      <p:ext uri="{BB962C8B-B14F-4D97-AF65-F5344CB8AC3E}">
        <p14:creationId xmlns:p14="http://schemas.microsoft.com/office/powerpoint/2010/main" val="789930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Third, the standard is responsive to the functional requirements</a:t>
            </a:r>
          </a:p>
          <a:p>
            <a:pPr eaLnBrk="1" hangingPunct="1"/>
            <a:endParaRPr lang="en-US" altLang="en-US" sz="1100"/>
          </a:p>
          <a:p>
            <a:endParaRPr lang="en-US" altLang="en-US" b="1"/>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fld id="{167E7596-9348-43C5-B0E1-FE3A54B24750}" type="slidenum">
              <a:rPr lang="en-US" altLang="en-US" smtClean="0"/>
              <a:pPr/>
              <a:t>15</a:t>
            </a:fld>
            <a:endParaRPr lang="en-US" altLang="en-US"/>
          </a:p>
        </p:txBody>
      </p:sp>
    </p:spTree>
    <p:extLst>
      <p:ext uri="{BB962C8B-B14F-4D97-AF65-F5344CB8AC3E}">
        <p14:creationId xmlns:p14="http://schemas.microsoft.com/office/powerpoint/2010/main" val="3687536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200"/>
              <a:t>The ATC provides for easy hardware upgrades to adapt to newer processors, operating systems and increased memory size and speed. It does this by requiring that the engine board (CPU module) conform to a specific physical form and pin-out interface</a:t>
            </a:r>
          </a:p>
          <a:p>
            <a:pPr lvl="1"/>
            <a:r>
              <a:rPr lang="en-US" altLang="en-US" sz="1800"/>
              <a:t>Shown mounted  on host board</a:t>
            </a:r>
          </a:p>
          <a:p>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fld id="{3E776750-3DD7-40D8-9B33-207C6F1120C6}" type="slidenum">
              <a:rPr lang="en-US" altLang="en-US" smtClean="0"/>
              <a:pPr/>
              <a:t>17</a:t>
            </a:fld>
            <a:endParaRPr lang="en-US" altLang="en-US"/>
          </a:p>
        </p:txBody>
      </p:sp>
    </p:spTree>
    <p:extLst>
      <p:ext uri="{BB962C8B-B14F-4D97-AF65-F5344CB8AC3E}">
        <p14:creationId xmlns:p14="http://schemas.microsoft.com/office/powerpoint/2010/main" val="4098279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A59643-2176-4271-92AC-59EE1FF587C1}" type="slidenum">
              <a:rPr lang="en-US" smtClean="0"/>
              <a:t>25</a:t>
            </a:fld>
            <a:endParaRPr lang="en-US"/>
          </a:p>
        </p:txBody>
      </p:sp>
    </p:spTree>
    <p:extLst>
      <p:ext uri="{BB962C8B-B14F-4D97-AF65-F5344CB8AC3E}">
        <p14:creationId xmlns:p14="http://schemas.microsoft.com/office/powerpoint/2010/main" val="4289817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8A7471-465C-4F61-9789-68150175D0E9}"/>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E0777E8-7321-4070-8F56-386B582B0FF2}"/>
              </a:ext>
            </a:extLst>
          </p:cNvPr>
          <p:cNvSpPr/>
          <p:nvPr userDrawn="1"/>
        </p:nvSpPr>
        <p:spPr>
          <a:xfrm>
            <a:off x="0" y="6565557"/>
            <a:ext cx="12192000" cy="292442"/>
          </a:xfrm>
          <a:prstGeom prst="rect">
            <a:avLst/>
          </a:prstGeom>
          <a:solidFill>
            <a:srgbClr val="FCDC41"/>
          </a:solidFill>
          <a:ln>
            <a:solidFill>
              <a:srgbClr val="FCD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79E8B-B604-4B21-B6B2-5A66FCA61154}"/>
              </a:ext>
            </a:extLst>
          </p:cNvPr>
          <p:cNvSpPr>
            <a:spLocks noGrp="1"/>
          </p:cNvSpPr>
          <p:nvPr>
            <p:ph type="ctrTitle" hasCustomPrompt="1"/>
          </p:nvPr>
        </p:nvSpPr>
        <p:spPr>
          <a:xfrm>
            <a:off x="733165" y="2190448"/>
            <a:ext cx="9144000" cy="1006475"/>
          </a:xfrm>
        </p:spPr>
        <p:txBody>
          <a:bodyPr anchor="b"/>
          <a:lstStyle>
            <a:lvl1pPr algn="l">
              <a:defRPr sz="6000" b="0">
                <a:solidFill>
                  <a:schemeClr val="tx1">
                    <a:lumMod val="75000"/>
                    <a:lumOff val="25000"/>
                  </a:schemeClr>
                </a:solidFill>
                <a:latin typeface="Arial Narrow" panose="020B0606020202030204" pitchFamily="34" charset="0"/>
              </a:defRPr>
            </a:lvl1pPr>
          </a:lstStyle>
          <a:p>
            <a:r>
              <a:rPr lang="en-US" dirty="0"/>
              <a:t>CLICK TO ADD TITLE</a:t>
            </a:r>
          </a:p>
        </p:txBody>
      </p:sp>
      <p:sp>
        <p:nvSpPr>
          <p:cNvPr id="3" name="Subtitle 2">
            <a:extLst>
              <a:ext uri="{FF2B5EF4-FFF2-40B4-BE49-F238E27FC236}">
                <a16:creationId xmlns:a16="http://schemas.microsoft.com/office/drawing/2014/main" id="{7DF63866-9531-4DF6-803E-129EA30B0780}"/>
              </a:ext>
            </a:extLst>
          </p:cNvPr>
          <p:cNvSpPr>
            <a:spLocks noGrp="1"/>
          </p:cNvSpPr>
          <p:nvPr>
            <p:ph type="subTitle" idx="1" hasCustomPrompt="1"/>
          </p:nvPr>
        </p:nvSpPr>
        <p:spPr>
          <a:xfrm>
            <a:off x="733165" y="3288999"/>
            <a:ext cx="9144000" cy="426265"/>
          </a:xfrm>
        </p:spPr>
        <p:txBody>
          <a:bodyPr/>
          <a:lstStyle>
            <a:lvl1pPr marL="0" indent="0" algn="l">
              <a:buNone/>
              <a:defRPr sz="2400">
                <a:solidFill>
                  <a:srgbClr val="FCDC4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8" name="Text Placeholder 17">
            <a:extLst>
              <a:ext uri="{FF2B5EF4-FFF2-40B4-BE49-F238E27FC236}">
                <a16:creationId xmlns:a16="http://schemas.microsoft.com/office/drawing/2014/main" id="{7E3560ED-B5FB-489E-86EC-9FB280D918D8}"/>
              </a:ext>
            </a:extLst>
          </p:cNvPr>
          <p:cNvSpPr>
            <a:spLocks noGrp="1"/>
          </p:cNvSpPr>
          <p:nvPr>
            <p:ph type="body" sz="quarter" idx="13" hasCustomPrompt="1"/>
          </p:nvPr>
        </p:nvSpPr>
        <p:spPr>
          <a:xfrm>
            <a:off x="733165" y="4281396"/>
            <a:ext cx="9599141" cy="318844"/>
          </a:xfrm>
        </p:spPr>
        <p:txBody>
          <a:bodyPr>
            <a:noAutofit/>
          </a:bodyPr>
          <a:lstStyle>
            <a:lvl1pPr marL="0" indent="0">
              <a:buNone/>
              <a:defRPr sz="1800">
                <a:solidFill>
                  <a:schemeClr val="tx1">
                    <a:lumMod val="75000"/>
                    <a:lumOff val="25000"/>
                  </a:schemeClr>
                </a:solidFill>
                <a:latin typeface="Arial Narrow" panose="020B0606020202030204" pitchFamily="34" charset="0"/>
              </a:defRPr>
            </a:lvl1pPr>
          </a:lstStyle>
          <a:p>
            <a:pPr lvl="0"/>
            <a:r>
              <a:rPr lang="en-US" dirty="0"/>
              <a:t>PRESENTED BY</a:t>
            </a:r>
          </a:p>
        </p:txBody>
      </p:sp>
      <p:sp>
        <p:nvSpPr>
          <p:cNvPr id="22" name="Text Placeholder 21">
            <a:extLst>
              <a:ext uri="{FF2B5EF4-FFF2-40B4-BE49-F238E27FC236}">
                <a16:creationId xmlns:a16="http://schemas.microsoft.com/office/drawing/2014/main" id="{1A0B260D-FD94-4292-9F7C-DAAAB82BD5D3}"/>
              </a:ext>
            </a:extLst>
          </p:cNvPr>
          <p:cNvSpPr>
            <a:spLocks noGrp="1"/>
          </p:cNvSpPr>
          <p:nvPr>
            <p:ph type="body" sz="quarter" idx="14" hasCustomPrompt="1"/>
          </p:nvPr>
        </p:nvSpPr>
        <p:spPr>
          <a:xfrm>
            <a:off x="733165" y="4602134"/>
            <a:ext cx="9599613" cy="297212"/>
          </a:xfrm>
        </p:spPr>
        <p:txBody>
          <a:bodyPr>
            <a:normAutofit/>
          </a:bodyPr>
          <a:lstStyle>
            <a:lvl1pPr marL="0" indent="0">
              <a:buNone/>
              <a:defRPr sz="1800" b="1">
                <a:solidFill>
                  <a:schemeClr val="tx1">
                    <a:lumMod val="75000"/>
                    <a:lumOff val="25000"/>
                  </a:schemeClr>
                </a:solidFill>
              </a:defRPr>
            </a:lvl1pPr>
          </a:lstStyle>
          <a:p>
            <a:pPr lvl="0"/>
            <a:r>
              <a:rPr lang="en-US" dirty="0"/>
              <a:t>Click to add Presenter Name</a:t>
            </a:r>
          </a:p>
        </p:txBody>
      </p:sp>
      <p:sp>
        <p:nvSpPr>
          <p:cNvPr id="23" name="Text Placeholder 21">
            <a:extLst>
              <a:ext uri="{FF2B5EF4-FFF2-40B4-BE49-F238E27FC236}">
                <a16:creationId xmlns:a16="http://schemas.microsoft.com/office/drawing/2014/main" id="{678DF2BE-3144-45CD-AF3E-28C677ABE6EE}"/>
              </a:ext>
            </a:extLst>
          </p:cNvPr>
          <p:cNvSpPr>
            <a:spLocks noGrp="1"/>
          </p:cNvSpPr>
          <p:nvPr>
            <p:ph type="body" sz="quarter" idx="15" hasCustomPrompt="1"/>
          </p:nvPr>
        </p:nvSpPr>
        <p:spPr>
          <a:xfrm>
            <a:off x="733165" y="4909478"/>
            <a:ext cx="9599613" cy="297212"/>
          </a:xfrm>
        </p:spPr>
        <p:txBody>
          <a:bodyPr>
            <a:normAutofit/>
          </a:bodyPr>
          <a:lstStyle>
            <a:lvl1pPr marL="0" indent="0">
              <a:buNone/>
              <a:defRPr sz="1800" b="0">
                <a:solidFill>
                  <a:schemeClr val="tx1">
                    <a:lumMod val="75000"/>
                    <a:lumOff val="25000"/>
                  </a:schemeClr>
                </a:solidFill>
              </a:defRPr>
            </a:lvl1pPr>
          </a:lstStyle>
          <a:p>
            <a:pPr lvl="0"/>
            <a:r>
              <a:rPr lang="en-US" dirty="0"/>
              <a:t>Click to add Presenter Title</a:t>
            </a:r>
          </a:p>
        </p:txBody>
      </p:sp>
      <p:sp>
        <p:nvSpPr>
          <p:cNvPr id="24" name="Text Placeholder 21">
            <a:extLst>
              <a:ext uri="{FF2B5EF4-FFF2-40B4-BE49-F238E27FC236}">
                <a16:creationId xmlns:a16="http://schemas.microsoft.com/office/drawing/2014/main" id="{6FD43158-A8D9-4953-B528-067153878675}"/>
              </a:ext>
            </a:extLst>
          </p:cNvPr>
          <p:cNvSpPr>
            <a:spLocks noGrp="1"/>
          </p:cNvSpPr>
          <p:nvPr>
            <p:ph type="body" sz="quarter" idx="16" hasCustomPrompt="1"/>
          </p:nvPr>
        </p:nvSpPr>
        <p:spPr>
          <a:xfrm>
            <a:off x="733165" y="5216821"/>
            <a:ext cx="9599613" cy="297212"/>
          </a:xfrm>
        </p:spPr>
        <p:txBody>
          <a:bodyPr>
            <a:normAutofit/>
          </a:bodyPr>
          <a:lstStyle>
            <a:lvl1pPr marL="0" indent="0">
              <a:buNone/>
              <a:defRPr sz="1800" b="0">
                <a:solidFill>
                  <a:schemeClr val="tx1">
                    <a:lumMod val="75000"/>
                    <a:lumOff val="25000"/>
                  </a:schemeClr>
                </a:solidFill>
              </a:defRPr>
            </a:lvl1pPr>
          </a:lstStyle>
          <a:p>
            <a:pPr lvl="0"/>
            <a:r>
              <a:rPr lang="en-US" dirty="0"/>
              <a:t>Click to add Company Name</a:t>
            </a:r>
          </a:p>
        </p:txBody>
      </p:sp>
      <p:sp>
        <p:nvSpPr>
          <p:cNvPr id="25" name="Text Placeholder 21">
            <a:extLst>
              <a:ext uri="{FF2B5EF4-FFF2-40B4-BE49-F238E27FC236}">
                <a16:creationId xmlns:a16="http://schemas.microsoft.com/office/drawing/2014/main" id="{FE761A45-F47C-44C4-865F-26FAC59ABE6B}"/>
              </a:ext>
            </a:extLst>
          </p:cNvPr>
          <p:cNvSpPr>
            <a:spLocks noGrp="1"/>
          </p:cNvSpPr>
          <p:nvPr>
            <p:ph type="body" sz="quarter" idx="17" hasCustomPrompt="1"/>
          </p:nvPr>
        </p:nvSpPr>
        <p:spPr>
          <a:xfrm>
            <a:off x="733165" y="5975551"/>
            <a:ext cx="9599613" cy="297212"/>
          </a:xfrm>
        </p:spPr>
        <p:txBody>
          <a:bodyPr>
            <a:noAutofit/>
          </a:bodyPr>
          <a:lstStyle>
            <a:lvl1pPr marL="0" indent="0">
              <a:buNone/>
              <a:defRPr sz="1600" b="0" i="1">
                <a:solidFill>
                  <a:schemeClr val="tx1">
                    <a:lumMod val="75000"/>
                    <a:lumOff val="25000"/>
                  </a:schemeClr>
                </a:solidFill>
                <a:latin typeface="Arial Narrow" panose="020B0606020202030204" pitchFamily="34" charset="0"/>
              </a:defRPr>
            </a:lvl1pPr>
          </a:lstStyle>
          <a:p>
            <a:pPr lvl="0"/>
            <a:r>
              <a:rPr lang="en-US" dirty="0"/>
              <a:t>McCain 2018 Distributor Meeting</a:t>
            </a:r>
          </a:p>
        </p:txBody>
      </p:sp>
    </p:spTree>
    <p:extLst>
      <p:ext uri="{BB962C8B-B14F-4D97-AF65-F5344CB8AC3E}">
        <p14:creationId xmlns:p14="http://schemas.microsoft.com/office/powerpoint/2010/main" val="7419605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_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E779C-A3DF-4175-8FBB-D691CF0709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5EE3A6B-62DF-4740-A5CB-4F7C58BD4494}"/>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151BBA-A367-49F6-A65C-161C953A8180}"/>
              </a:ext>
            </a:extLst>
          </p:cNvPr>
          <p:cNvSpPr>
            <a:spLocks noGrp="1"/>
          </p:cNvSpPr>
          <p:nvPr>
            <p:ph type="body" idx="1"/>
          </p:nvPr>
        </p:nvSpPr>
        <p:spPr>
          <a:xfrm>
            <a:off x="831850" y="4589463"/>
            <a:ext cx="10515600" cy="1500187"/>
          </a:xfrm>
        </p:spPr>
        <p:txBody>
          <a:bodyPr/>
          <a:lstStyle>
            <a:lvl1pPr marL="0" indent="0">
              <a:buNone/>
              <a:defRPr sz="2400" b="0">
                <a:solidFill>
                  <a:srgbClr val="FCDC4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04528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82707"/>
            <a:ext cx="10972800" cy="623133"/>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931023"/>
            <a:ext cx="10972800" cy="423950"/>
          </a:xfrm>
          <a:prstGeom prst="rect">
            <a:avLst/>
          </a:prstGeom>
        </p:spPr>
        <p:txBody>
          <a:bodyPr anchor="b"/>
          <a:lstStyle>
            <a:lvl1pPr marL="0" indent="0">
              <a:lnSpc>
                <a:spcPct val="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5739" y="1828805"/>
            <a:ext cx="10540524" cy="4012273"/>
          </a:xfrm>
          <a:prstGeom prst="rect">
            <a:avLst/>
          </a:prstGeom>
        </p:spPr>
        <p:txBody>
          <a:bodyPr/>
          <a:lstStyle>
            <a:lvl1pPr>
              <a:buFont typeface="Arial" pitchFamily="34" charset="0"/>
              <a:buChar char="•"/>
              <a:defRPr sz="2400" b="1"/>
            </a:lvl1pPr>
            <a:lvl2pPr>
              <a:defRPr sz="2000"/>
            </a:lvl2pPr>
            <a:lvl3pPr>
              <a:defRPr sz="1800"/>
            </a:lvl3pPr>
            <a:lvl4pPr>
              <a:defRPr sz="1600"/>
            </a:lvl4pPr>
            <a:lvl5pPr>
              <a:buFont typeface="Arial" pitchFamily="34" charset="0"/>
              <a:buChar cha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6296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verview">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172200" y="2595735"/>
            <a:ext cx="5410200" cy="426893"/>
          </a:xfrm>
          <a:prstGeom prst="rect">
            <a:avLst/>
          </a:prstGeom>
        </p:spPr>
        <p:txBody>
          <a:bodyPr anchor="b"/>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30942"/>
            <a:ext cx="5410200" cy="2760259"/>
          </a:xfrm>
          <a:prstGeom prst="rect">
            <a:avLst/>
          </a:prstGeom>
        </p:spPr>
        <p:txBody>
          <a:bodyPr/>
          <a:lstStyle>
            <a:lvl1pPr>
              <a:buFont typeface="Arial" pitchFamily="34" charset="0"/>
              <a:buChar char="•"/>
              <a:defRPr sz="2400"/>
            </a:lvl1pPr>
            <a:lvl2pPr>
              <a:defRPr sz="2000"/>
            </a:lvl2pPr>
            <a:lvl3pPr>
              <a:defRPr sz="1800"/>
            </a:lvl3pPr>
            <a:lvl4pPr>
              <a:defRPr baseline="0"/>
            </a:lvl4pPr>
            <a:lvl5pPr>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Picture Placeholder 9"/>
          <p:cNvSpPr>
            <a:spLocks noGrp="1"/>
          </p:cNvSpPr>
          <p:nvPr>
            <p:ph type="pic" sz="quarter" idx="12"/>
          </p:nvPr>
        </p:nvSpPr>
        <p:spPr>
          <a:xfrm>
            <a:off x="609601" y="1752600"/>
            <a:ext cx="5342467" cy="4038600"/>
          </a:xfrm>
          <a:prstGeom prst="rect">
            <a:avLst/>
          </a:prstGeom>
        </p:spPr>
        <p:txBody>
          <a:bodyPr rtlCol="0">
            <a:normAutofit/>
          </a:bodyPr>
          <a:lstStyle/>
          <a:p>
            <a:pPr lvl="0"/>
            <a:r>
              <a:rPr lang="en-US" noProof="0"/>
              <a:t>Click icon to add picture</a:t>
            </a:r>
            <a:endParaRPr lang="en-US" noProof="0" dirty="0"/>
          </a:p>
        </p:txBody>
      </p:sp>
      <p:sp>
        <p:nvSpPr>
          <p:cNvPr id="8" name="Text Placeholder 4"/>
          <p:cNvSpPr>
            <a:spLocks noGrp="1"/>
          </p:cNvSpPr>
          <p:nvPr>
            <p:ph type="body" sz="quarter" idx="14"/>
          </p:nvPr>
        </p:nvSpPr>
        <p:spPr>
          <a:xfrm>
            <a:off x="6172200" y="1752600"/>
            <a:ext cx="54102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Title 1"/>
          <p:cNvSpPr>
            <a:spLocks noGrp="1"/>
          </p:cNvSpPr>
          <p:nvPr>
            <p:ph type="title"/>
          </p:nvPr>
        </p:nvSpPr>
        <p:spPr>
          <a:xfrm>
            <a:off x="609600" y="382707"/>
            <a:ext cx="10972800" cy="623133"/>
          </a:xfrm>
          <a:prstGeom prst="rect">
            <a:avLst/>
          </a:prstGeom>
        </p:spPr>
        <p:txBody>
          <a:bodyPr/>
          <a:lstStyle>
            <a:lvl1pPr>
              <a:defRPr/>
            </a:lvl1pPr>
          </a:lstStyle>
          <a:p>
            <a:r>
              <a:rPr lang="en-US"/>
              <a:t>Click to edit Master title style</a:t>
            </a:r>
            <a:endParaRPr lang="en-US" dirty="0"/>
          </a:p>
        </p:txBody>
      </p:sp>
      <p:sp>
        <p:nvSpPr>
          <p:cNvPr id="9" name="Text Placeholder 2"/>
          <p:cNvSpPr>
            <a:spLocks noGrp="1"/>
          </p:cNvSpPr>
          <p:nvPr>
            <p:ph type="body" idx="1"/>
          </p:nvPr>
        </p:nvSpPr>
        <p:spPr>
          <a:xfrm>
            <a:off x="609600" y="931023"/>
            <a:ext cx="10972800" cy="423950"/>
          </a:xfrm>
          <a:prstGeom prst="rect">
            <a:avLst/>
          </a:prstGeom>
        </p:spPr>
        <p:txBody>
          <a:bodyPr anchor="b"/>
          <a:lstStyle>
            <a:lvl1pPr marL="0" indent="0">
              <a:lnSpc>
                <a:spcPct val="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259744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ent &amp; Image_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5384" y="1702728"/>
            <a:ext cx="5386917" cy="4012273"/>
          </a:xfrm>
          <a:prstGeom prst="rect">
            <a:avLst/>
          </a:prstGeom>
        </p:spPr>
        <p:txBody>
          <a:bodyPr/>
          <a:lstStyle>
            <a:lvl1pPr>
              <a:defRPr sz="2400" b="1"/>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3"/>
          </p:nvPr>
        </p:nvSpPr>
        <p:spPr>
          <a:xfrm>
            <a:off x="6143991" y="1718599"/>
            <a:ext cx="5399616" cy="3973513"/>
          </a:xfrm>
          <a:prstGeom prst="rect">
            <a:avLst/>
          </a:prstGeom>
        </p:spPr>
        <p:txBody>
          <a:bodyPr/>
          <a:lstStyle/>
          <a:p>
            <a:pPr lvl="0"/>
            <a:r>
              <a:rPr lang="en-US" noProof="0"/>
              <a:t>Click icon to add picture</a:t>
            </a:r>
          </a:p>
        </p:txBody>
      </p:sp>
      <p:sp>
        <p:nvSpPr>
          <p:cNvPr id="6" name="Title 1"/>
          <p:cNvSpPr>
            <a:spLocks noGrp="1"/>
          </p:cNvSpPr>
          <p:nvPr>
            <p:ph type="title"/>
          </p:nvPr>
        </p:nvSpPr>
        <p:spPr>
          <a:xfrm>
            <a:off x="609600" y="382707"/>
            <a:ext cx="10972800" cy="623133"/>
          </a:xfrm>
          <a:prstGeom prst="rect">
            <a:avLst/>
          </a:prstGeom>
        </p:spPr>
        <p:txBody>
          <a:bodyPr/>
          <a:lstStyle>
            <a:lvl1pPr>
              <a:defRPr/>
            </a:lvl1pPr>
          </a:lstStyle>
          <a:p>
            <a:r>
              <a:rPr lang="en-US"/>
              <a:t>Click to edit Master title style</a:t>
            </a:r>
            <a:endParaRPr lang="en-US" dirty="0"/>
          </a:p>
        </p:txBody>
      </p:sp>
      <p:sp>
        <p:nvSpPr>
          <p:cNvPr id="7" name="Text Placeholder 2"/>
          <p:cNvSpPr>
            <a:spLocks noGrp="1"/>
          </p:cNvSpPr>
          <p:nvPr>
            <p:ph type="body" idx="1"/>
          </p:nvPr>
        </p:nvSpPr>
        <p:spPr>
          <a:xfrm>
            <a:off x="609600" y="931023"/>
            <a:ext cx="10972800" cy="423950"/>
          </a:xfrm>
          <a:prstGeom prst="rect">
            <a:avLst/>
          </a:prstGeom>
        </p:spPr>
        <p:txBody>
          <a:bodyPr anchor="b"/>
          <a:lstStyle>
            <a:lvl1pPr marL="0" indent="0">
              <a:lnSpc>
                <a:spcPct val="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212847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6797-CA9E-4BC5-B3C3-31303FD70AF7}"/>
              </a:ext>
            </a:extLst>
          </p:cNvPr>
          <p:cNvSpPr>
            <a:spLocks noGrp="1"/>
          </p:cNvSpPr>
          <p:nvPr>
            <p:ph type="title"/>
          </p:nvPr>
        </p:nvSpPr>
        <p:spPr/>
        <p:txBody>
          <a:bodyPr/>
          <a:lstStyle>
            <a:lvl1pPr>
              <a:defRPr>
                <a:solidFill>
                  <a:schemeClr val="tx1">
                    <a:lumMod val="65000"/>
                    <a:lumOff val="3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C3AB343-FC09-4B5F-992F-F9E394A92321}"/>
              </a:ext>
            </a:extLst>
          </p:cNvPr>
          <p:cNvSpPr>
            <a:spLocks noGrp="1"/>
          </p:cNvSpPr>
          <p:nvPr>
            <p:ph idx="1"/>
          </p:nvPr>
        </p:nvSpPr>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4037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CD854-2E43-4FFC-B958-5A75163A5083}"/>
              </a:ext>
            </a:extLst>
          </p:cNvPr>
          <p:cNvSpPr>
            <a:spLocks noGrp="1"/>
          </p:cNvSpPr>
          <p:nvPr>
            <p:ph type="title"/>
          </p:nvPr>
        </p:nvSpPr>
        <p:spPr/>
        <p:txBody>
          <a:bodyPr/>
          <a:lstStyle>
            <a:lvl1pPr>
              <a:defRPr>
                <a:solidFill>
                  <a:schemeClr val="tx1">
                    <a:lumMod val="65000"/>
                    <a:lumOff val="35000"/>
                  </a:schemeClr>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83FAEA-CDAA-47FA-BB94-85B4AE685617}"/>
              </a:ext>
            </a:extLst>
          </p:cNvPr>
          <p:cNvSpPr>
            <a:spLocks noGrp="1"/>
          </p:cNvSpPr>
          <p:nvPr>
            <p:ph sz="half" idx="1"/>
          </p:nvPr>
        </p:nvSpPr>
        <p:spPr>
          <a:xfrm>
            <a:off x="838200" y="1825625"/>
            <a:ext cx="5181600" cy="4351338"/>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A79A4AD-B112-426D-AC28-0D1626D475CD}"/>
              </a:ext>
            </a:extLst>
          </p:cNvPr>
          <p:cNvSpPr>
            <a:spLocks noGrp="1"/>
          </p:cNvSpPr>
          <p:nvPr>
            <p:ph sz="half" idx="2"/>
          </p:nvPr>
        </p:nvSpPr>
        <p:spPr>
          <a:xfrm>
            <a:off x="6172200" y="1825625"/>
            <a:ext cx="5181600" cy="4351338"/>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68520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F93E-FEF4-41A2-8AA1-D91092DBB851}"/>
              </a:ext>
            </a:extLst>
          </p:cNvPr>
          <p:cNvSpPr>
            <a:spLocks noGrp="1"/>
          </p:cNvSpPr>
          <p:nvPr>
            <p:ph type="title"/>
          </p:nvPr>
        </p:nvSpPr>
        <p:spPr>
          <a:xfrm>
            <a:off x="839788" y="365125"/>
            <a:ext cx="10515600" cy="1325563"/>
          </a:xfrm>
        </p:spPr>
        <p:txBody>
          <a:bodyPr/>
          <a:lstStyle>
            <a:lvl1pPr>
              <a:defRPr>
                <a:solidFill>
                  <a:schemeClr val="tx1">
                    <a:lumMod val="65000"/>
                    <a:lumOff val="3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CC0308-7E34-440A-865E-881CB6E3678D}"/>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A4F7F1-D111-4F1D-9DF5-45C3B8EB3C9E}"/>
              </a:ext>
            </a:extLst>
          </p:cNvPr>
          <p:cNvSpPr>
            <a:spLocks noGrp="1"/>
          </p:cNvSpPr>
          <p:nvPr>
            <p:ph sz="half" idx="2"/>
          </p:nvPr>
        </p:nvSpPr>
        <p:spPr>
          <a:xfrm>
            <a:off x="839788" y="2505075"/>
            <a:ext cx="5157787" cy="3684588"/>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0DC652F-AE62-41A9-BC90-5A4C9299A469}"/>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A5270E-F791-4234-930E-1131A9C999C8}"/>
              </a:ext>
            </a:extLst>
          </p:cNvPr>
          <p:cNvSpPr>
            <a:spLocks noGrp="1"/>
          </p:cNvSpPr>
          <p:nvPr>
            <p:ph sz="quarter" idx="4"/>
          </p:nvPr>
        </p:nvSpPr>
        <p:spPr>
          <a:xfrm>
            <a:off x="6172200" y="2505075"/>
            <a:ext cx="5183188" cy="3684588"/>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1299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9516-DE89-4127-A2CF-61F679EE2801}"/>
              </a:ext>
            </a:extLst>
          </p:cNvPr>
          <p:cNvSpPr>
            <a:spLocks noGrp="1"/>
          </p:cNvSpPr>
          <p:nvPr>
            <p:ph type="title"/>
          </p:nvPr>
        </p:nvSpPr>
        <p:spPr/>
        <p:txBody>
          <a:bodyPr/>
          <a:lstStyle>
            <a:lvl1pPr>
              <a:defRPr>
                <a:solidFill>
                  <a:schemeClr val="tx1">
                    <a:lumMod val="65000"/>
                    <a:lumOff val="3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7994823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806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A972EB-4C19-4C37-B5F5-0931DBCA80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D5EE3A6B-62DF-4740-A5CB-4F7C58BD4494}"/>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151BBA-A367-49F6-A65C-161C953A8180}"/>
              </a:ext>
            </a:extLst>
          </p:cNvPr>
          <p:cNvSpPr>
            <a:spLocks noGrp="1"/>
          </p:cNvSpPr>
          <p:nvPr>
            <p:ph type="body" idx="1"/>
          </p:nvPr>
        </p:nvSpPr>
        <p:spPr>
          <a:xfrm>
            <a:off x="831850" y="4589463"/>
            <a:ext cx="10515600" cy="1500187"/>
          </a:xfrm>
        </p:spPr>
        <p:txBody>
          <a:bodyPr/>
          <a:lstStyle>
            <a:lvl1pPr marL="0" indent="0">
              <a:buNone/>
              <a:defRPr sz="2400" b="0">
                <a:solidFill>
                  <a:srgbClr val="FCDC4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921826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_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E3B49B-6607-453E-837D-3506DE4DDB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5EE3A6B-62DF-4740-A5CB-4F7C58BD4494}"/>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151BBA-A367-49F6-A65C-161C953A8180}"/>
              </a:ext>
            </a:extLst>
          </p:cNvPr>
          <p:cNvSpPr>
            <a:spLocks noGrp="1"/>
          </p:cNvSpPr>
          <p:nvPr>
            <p:ph type="body" idx="1"/>
          </p:nvPr>
        </p:nvSpPr>
        <p:spPr>
          <a:xfrm>
            <a:off x="831850" y="4589463"/>
            <a:ext cx="10515600" cy="1500187"/>
          </a:xfrm>
        </p:spPr>
        <p:txBody>
          <a:bodyPr/>
          <a:lstStyle>
            <a:lvl1pPr marL="0" indent="0">
              <a:buNone/>
              <a:defRPr sz="2400" b="0">
                <a:solidFill>
                  <a:srgbClr val="FCDC4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63342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8B7F06-A72E-4EC4-BEB9-22E2DDE1A7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5EE3A6B-62DF-4740-A5CB-4F7C58BD4494}"/>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151BBA-A367-49F6-A65C-161C953A8180}"/>
              </a:ext>
            </a:extLst>
          </p:cNvPr>
          <p:cNvSpPr>
            <a:spLocks noGrp="1"/>
          </p:cNvSpPr>
          <p:nvPr>
            <p:ph type="body" idx="1"/>
          </p:nvPr>
        </p:nvSpPr>
        <p:spPr>
          <a:xfrm>
            <a:off x="831850" y="4589463"/>
            <a:ext cx="10515600" cy="1500187"/>
          </a:xfrm>
        </p:spPr>
        <p:txBody>
          <a:bodyPr/>
          <a:lstStyle>
            <a:lvl1pPr marL="0" indent="0">
              <a:buNone/>
              <a:defRPr sz="2400" b="0">
                <a:solidFill>
                  <a:srgbClr val="FCDC4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6546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032D44-66FE-4704-9DB3-45492B38DCB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23078DC-8D2C-4DDE-8CE3-813F61B7B6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A57F87-25AF-4089-B2BE-41CE9B615B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70AE2297-9350-4B47-ADF2-0D23F0E2FEC7}"/>
              </a:ext>
            </a:extLst>
          </p:cNvPr>
          <p:cNvSpPr/>
          <p:nvPr userDrawn="1"/>
        </p:nvSpPr>
        <p:spPr>
          <a:xfrm>
            <a:off x="0" y="6565557"/>
            <a:ext cx="12192000" cy="292442"/>
          </a:xfrm>
          <a:prstGeom prst="rect">
            <a:avLst/>
          </a:prstGeom>
          <a:solidFill>
            <a:srgbClr val="FCDC41"/>
          </a:solidFill>
          <a:ln>
            <a:solidFill>
              <a:srgbClr val="FCD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3">
            <a:extLst>
              <a:ext uri="{FF2B5EF4-FFF2-40B4-BE49-F238E27FC236}">
                <a16:creationId xmlns:a16="http://schemas.microsoft.com/office/drawing/2014/main" id="{499BAB5D-ACE4-4C33-9C1A-DF0BC08EEB48}"/>
              </a:ext>
            </a:extLst>
          </p:cNvPr>
          <p:cNvSpPr txBox="1">
            <a:spLocks/>
          </p:cNvSpPr>
          <p:nvPr userDrawn="1"/>
        </p:nvSpPr>
        <p:spPr>
          <a:xfrm>
            <a:off x="0" y="6612740"/>
            <a:ext cx="2743200" cy="180632"/>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tx1">
                    <a:lumMod val="50000"/>
                    <a:lumOff val="50000"/>
                  </a:schemeClr>
                </a:solidFill>
                <a:latin typeface="Arial" panose="020B0604020202020204" pitchFamily="34" charset="0"/>
                <a:cs typeface="Arial" panose="020B0604020202020204" pitchFamily="34" charset="0"/>
              </a:rPr>
              <a:t>© 2018 McCain, Inc. All Rights Reserved.</a:t>
            </a:r>
          </a:p>
        </p:txBody>
      </p:sp>
      <p:sp>
        <p:nvSpPr>
          <p:cNvPr id="17" name="Slide Number Placeholder 5">
            <a:extLst>
              <a:ext uri="{FF2B5EF4-FFF2-40B4-BE49-F238E27FC236}">
                <a16:creationId xmlns:a16="http://schemas.microsoft.com/office/drawing/2014/main" id="{75B41B0A-CAE8-4797-9BB8-1670250E2EBF}"/>
              </a:ext>
            </a:extLst>
          </p:cNvPr>
          <p:cNvSpPr txBox="1">
            <a:spLocks/>
          </p:cNvSpPr>
          <p:nvPr userDrawn="1"/>
        </p:nvSpPr>
        <p:spPr>
          <a:xfrm>
            <a:off x="9340735" y="6621462"/>
            <a:ext cx="2743200" cy="180632"/>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2258B4B-BF7B-473D-8065-1FA72021C9D8}" type="slidenum">
              <a:rPr lang="en-US" sz="700" kern="1200" smtClean="0">
                <a:solidFill>
                  <a:schemeClr val="tx1">
                    <a:lumMod val="50000"/>
                    <a:lumOff val="50000"/>
                  </a:schemeClr>
                </a:solidFill>
                <a:latin typeface="Arial" panose="020B0604020202020204" pitchFamily="34" charset="0"/>
                <a:ea typeface="+mn-ea"/>
                <a:cs typeface="Arial" panose="020B0604020202020204" pitchFamily="34" charset="0"/>
              </a:rPr>
              <a:pPr algn="r"/>
              <a:t>‹#›</a:t>
            </a:fld>
            <a:endParaRPr lang="en-US" sz="700" kern="1200" dirty="0">
              <a:solidFill>
                <a:schemeClr val="tx1">
                  <a:lumMod val="50000"/>
                  <a:lumOff val="50000"/>
                </a:scheme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3604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65" r:id="rId7"/>
    <p:sldLayoutId id="2147483651" r:id="rId8"/>
    <p:sldLayoutId id="2147483664" r:id="rId9"/>
    <p:sldLayoutId id="2147483658" r:id="rId10"/>
    <p:sldLayoutId id="2147483666" r:id="rId11"/>
    <p:sldLayoutId id="2147483667" r:id="rId12"/>
    <p:sldLayoutId id="2147483668" r:id="rId1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b="1" kern="1200">
          <a:solidFill>
            <a:schemeClr val="tx1">
              <a:lumMod val="65000"/>
              <a:lumOff val="35000"/>
            </a:schemeClr>
          </a:solidFill>
          <a:latin typeface="Arial Narrow" panose="020B060602020203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F821-1748-4A37-A9FA-172DC476102C}"/>
              </a:ext>
            </a:extLst>
          </p:cNvPr>
          <p:cNvSpPr>
            <a:spLocks noGrp="1"/>
          </p:cNvSpPr>
          <p:nvPr>
            <p:ph type="ctrTitle"/>
          </p:nvPr>
        </p:nvSpPr>
        <p:spPr/>
        <p:txBody>
          <a:bodyPr/>
          <a:lstStyle/>
          <a:p>
            <a:r>
              <a:rPr lang="en-US" dirty="0"/>
              <a:t>Controller Overview</a:t>
            </a:r>
          </a:p>
        </p:txBody>
      </p:sp>
      <p:sp>
        <p:nvSpPr>
          <p:cNvPr id="3" name="Subtitle 2">
            <a:extLst>
              <a:ext uri="{FF2B5EF4-FFF2-40B4-BE49-F238E27FC236}">
                <a16:creationId xmlns:a16="http://schemas.microsoft.com/office/drawing/2014/main" id="{B9AE0C21-DD1F-4CED-B1D6-559E3E3F7444}"/>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299BC21-2C2A-4D84-A6A8-4535D1C7DC3B}"/>
              </a:ext>
            </a:extLst>
          </p:cNvPr>
          <p:cNvSpPr>
            <a:spLocks noGrp="1"/>
          </p:cNvSpPr>
          <p:nvPr>
            <p:ph type="body" sz="quarter" idx="13"/>
          </p:nvPr>
        </p:nvSpPr>
        <p:spPr/>
        <p:txBody>
          <a:bodyPr/>
          <a:lstStyle/>
          <a:p>
            <a:r>
              <a:rPr lang="en-US" dirty="0"/>
              <a:t>Nathan Welch</a:t>
            </a:r>
          </a:p>
        </p:txBody>
      </p:sp>
      <p:sp>
        <p:nvSpPr>
          <p:cNvPr id="5" name="Text Placeholder 4">
            <a:extLst>
              <a:ext uri="{FF2B5EF4-FFF2-40B4-BE49-F238E27FC236}">
                <a16:creationId xmlns:a16="http://schemas.microsoft.com/office/drawing/2014/main" id="{C6380FC3-5154-4C28-862D-3B9F9E290312}"/>
              </a:ext>
            </a:extLst>
          </p:cNvPr>
          <p:cNvSpPr>
            <a:spLocks noGrp="1"/>
          </p:cNvSpPr>
          <p:nvPr>
            <p:ph type="body" sz="quarter" idx="14"/>
          </p:nvPr>
        </p:nvSpPr>
        <p:spPr/>
        <p:txBody>
          <a:bodyPr>
            <a:normAutofit fontScale="92500" lnSpcReduction="20000"/>
          </a:bodyPr>
          <a:lstStyle/>
          <a:p>
            <a:r>
              <a:rPr lang="en-US" dirty="0"/>
              <a:t>Controller Overview</a:t>
            </a:r>
          </a:p>
        </p:txBody>
      </p:sp>
      <p:sp>
        <p:nvSpPr>
          <p:cNvPr id="6" name="Text Placeholder 5">
            <a:extLst>
              <a:ext uri="{FF2B5EF4-FFF2-40B4-BE49-F238E27FC236}">
                <a16:creationId xmlns:a16="http://schemas.microsoft.com/office/drawing/2014/main" id="{FB5BF12A-2B27-47CE-B410-AAC2FBC085AC}"/>
              </a:ext>
            </a:extLst>
          </p:cNvPr>
          <p:cNvSpPr>
            <a:spLocks noGrp="1"/>
          </p:cNvSpPr>
          <p:nvPr>
            <p:ph type="body" sz="quarter" idx="15"/>
          </p:nvPr>
        </p:nvSpPr>
        <p:spPr/>
        <p:txBody>
          <a:bodyPr>
            <a:normAutofit fontScale="92500" lnSpcReduction="20000"/>
          </a:bodyPr>
          <a:lstStyle/>
          <a:p>
            <a:r>
              <a:rPr lang="en-US" dirty="0"/>
              <a:t>Director of Sales</a:t>
            </a:r>
          </a:p>
        </p:txBody>
      </p:sp>
      <p:sp>
        <p:nvSpPr>
          <p:cNvPr id="7" name="Text Placeholder 6">
            <a:extLst>
              <a:ext uri="{FF2B5EF4-FFF2-40B4-BE49-F238E27FC236}">
                <a16:creationId xmlns:a16="http://schemas.microsoft.com/office/drawing/2014/main" id="{B8973852-9AA9-4914-8DB1-D7F026625810}"/>
              </a:ext>
            </a:extLst>
          </p:cNvPr>
          <p:cNvSpPr>
            <a:spLocks noGrp="1"/>
          </p:cNvSpPr>
          <p:nvPr>
            <p:ph type="body" sz="quarter" idx="16"/>
          </p:nvPr>
        </p:nvSpPr>
        <p:spPr/>
        <p:txBody>
          <a:bodyPr>
            <a:normAutofit fontScale="92500" lnSpcReduction="20000"/>
          </a:bodyPr>
          <a:lstStyle/>
          <a:p>
            <a:r>
              <a:rPr lang="en-US" dirty="0"/>
              <a:t>McCain, Inc.</a:t>
            </a:r>
          </a:p>
        </p:txBody>
      </p:sp>
    </p:spTree>
    <p:extLst>
      <p:ext uri="{BB962C8B-B14F-4D97-AF65-F5344CB8AC3E}">
        <p14:creationId xmlns:p14="http://schemas.microsoft.com/office/powerpoint/2010/main" val="35115570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FBF1-1EC3-40BC-A5DF-7A431E6DE25B}"/>
              </a:ext>
            </a:extLst>
          </p:cNvPr>
          <p:cNvSpPr>
            <a:spLocks noGrp="1"/>
          </p:cNvSpPr>
          <p:nvPr>
            <p:ph type="title"/>
          </p:nvPr>
        </p:nvSpPr>
        <p:spPr/>
        <p:txBody>
          <a:bodyPr/>
          <a:lstStyle/>
          <a:p>
            <a:r>
              <a:rPr lang="en-US" dirty="0"/>
              <a:t>Latest Traffic Signal Controllers</a:t>
            </a:r>
          </a:p>
        </p:txBody>
      </p:sp>
      <p:sp>
        <p:nvSpPr>
          <p:cNvPr id="3" name="Text Placeholder 2">
            <a:extLst>
              <a:ext uri="{FF2B5EF4-FFF2-40B4-BE49-F238E27FC236}">
                <a16:creationId xmlns:a16="http://schemas.microsoft.com/office/drawing/2014/main" id="{5ECEC997-50D7-4693-A1B5-CEC0E1444F96}"/>
              </a:ext>
            </a:extLst>
          </p:cNvPr>
          <p:cNvSpPr>
            <a:spLocks noGrp="1"/>
          </p:cNvSpPr>
          <p:nvPr>
            <p:ph type="body" idx="1"/>
          </p:nvPr>
        </p:nvSpPr>
        <p:spPr/>
        <p:txBody>
          <a:bodyPr/>
          <a:lstStyle/>
          <a:p>
            <a:r>
              <a:rPr lang="en-US" dirty="0"/>
              <a:t>ATC Standard</a:t>
            </a:r>
          </a:p>
        </p:txBody>
      </p:sp>
      <p:sp>
        <p:nvSpPr>
          <p:cNvPr id="4" name="Footer Placeholder 3">
            <a:extLst>
              <a:ext uri="{FF2B5EF4-FFF2-40B4-BE49-F238E27FC236}">
                <a16:creationId xmlns:a16="http://schemas.microsoft.com/office/drawing/2014/main" id="{30A413BF-B5A0-46C9-81F1-2AC83FAC3972}"/>
              </a:ext>
            </a:extLst>
          </p:cNvPr>
          <p:cNvSpPr>
            <a:spLocks noGrp="1"/>
          </p:cNvSpPr>
          <p:nvPr>
            <p:ph type="ftr" sz="quarter" idx="3"/>
          </p:nvPr>
        </p:nvSpPr>
        <p:spPr/>
        <p:txBody>
          <a:bodyPr/>
          <a:lstStyle/>
          <a:p>
            <a:r>
              <a:rPr lang="en-US"/>
              <a:t>© 2018 McCain Inc. All Rights Reserved.</a:t>
            </a:r>
            <a:endParaRPr lang="en-US" dirty="0"/>
          </a:p>
        </p:txBody>
      </p:sp>
    </p:spTree>
    <p:extLst>
      <p:ext uri="{BB962C8B-B14F-4D97-AF65-F5344CB8AC3E}">
        <p14:creationId xmlns:p14="http://schemas.microsoft.com/office/powerpoint/2010/main" val="1244925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CA6A-FF7F-4ABB-9162-DF286ABA4E89}"/>
              </a:ext>
            </a:extLst>
          </p:cNvPr>
          <p:cNvSpPr>
            <a:spLocks noGrp="1"/>
          </p:cNvSpPr>
          <p:nvPr>
            <p:ph type="title"/>
          </p:nvPr>
        </p:nvSpPr>
        <p:spPr/>
        <p:txBody>
          <a:bodyPr/>
          <a:lstStyle/>
          <a:p>
            <a:r>
              <a:rPr lang="en-US" dirty="0"/>
              <a:t>In the Beginning</a:t>
            </a:r>
          </a:p>
        </p:txBody>
      </p:sp>
      <p:sp>
        <p:nvSpPr>
          <p:cNvPr id="3" name="Content Placeholder 2">
            <a:extLst>
              <a:ext uri="{FF2B5EF4-FFF2-40B4-BE49-F238E27FC236}">
                <a16:creationId xmlns:a16="http://schemas.microsoft.com/office/drawing/2014/main" id="{4B65D243-70C5-4B1D-A05C-65686B82A905}"/>
              </a:ext>
            </a:extLst>
          </p:cNvPr>
          <p:cNvSpPr>
            <a:spLocks noGrp="1"/>
          </p:cNvSpPr>
          <p:nvPr>
            <p:ph idx="1"/>
          </p:nvPr>
        </p:nvSpPr>
        <p:spPr/>
        <p:txBody>
          <a:bodyPr/>
          <a:lstStyle/>
          <a:p>
            <a:r>
              <a:rPr lang="en-US" altLang="en-US" dirty="0"/>
              <a:t>1999 - agreement reached between AASHTO, ITE and NEMA </a:t>
            </a:r>
          </a:p>
          <a:p>
            <a:pPr lvl="1"/>
            <a:r>
              <a:rPr lang="en-US" altLang="en-US" dirty="0"/>
              <a:t>Jointly develop, approve and maintain Advanced Transportation Controller (ATC) standards</a:t>
            </a:r>
          </a:p>
          <a:p>
            <a:pPr lvl="1"/>
            <a:r>
              <a:rPr lang="en-US" altLang="en-US" dirty="0"/>
              <a:t>Working group created to develop a standard for the ATC</a:t>
            </a:r>
          </a:p>
          <a:p>
            <a:r>
              <a:rPr lang="en-US" altLang="en-US" dirty="0"/>
              <a:t>2002 - first official meeting</a:t>
            </a:r>
          </a:p>
          <a:p>
            <a:r>
              <a:rPr lang="en-US" altLang="en-US" dirty="0"/>
              <a:t>2006 – v5.2b</a:t>
            </a:r>
          </a:p>
          <a:p>
            <a:r>
              <a:rPr lang="en-US" altLang="en-US" dirty="0"/>
              <a:t>2017 – v6.24 (similar to Caltrans 2070LX)</a:t>
            </a:r>
          </a:p>
        </p:txBody>
      </p:sp>
      <p:sp>
        <p:nvSpPr>
          <p:cNvPr id="4" name="Footer Placeholder 3">
            <a:extLst>
              <a:ext uri="{FF2B5EF4-FFF2-40B4-BE49-F238E27FC236}">
                <a16:creationId xmlns:a16="http://schemas.microsoft.com/office/drawing/2014/main" id="{27CE8F72-A495-46BD-AA70-8B5437EAB9F1}"/>
              </a:ext>
            </a:extLst>
          </p:cNvPr>
          <p:cNvSpPr>
            <a:spLocks noGrp="1"/>
          </p:cNvSpPr>
          <p:nvPr>
            <p:ph type="ftr" sz="quarter" idx="3"/>
          </p:nvPr>
        </p:nvSpPr>
        <p:spPr/>
        <p:txBody>
          <a:bodyPr/>
          <a:lstStyle/>
          <a:p>
            <a:r>
              <a:rPr lang="en-US"/>
              <a:t>© 2018 McCain Inc. All Rights Reserved.</a:t>
            </a:r>
            <a:endParaRPr lang="en-US" dirty="0"/>
          </a:p>
        </p:txBody>
      </p:sp>
    </p:spTree>
    <p:extLst>
      <p:ext uri="{BB962C8B-B14F-4D97-AF65-F5344CB8AC3E}">
        <p14:creationId xmlns:p14="http://schemas.microsoft.com/office/powerpoint/2010/main" val="24225790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bwMode="auto">
          <a:xfrm>
            <a:off x="467193" y="409266"/>
            <a:ext cx="4267200" cy="1446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dirty="0"/>
              <a:t>Why the ATC Standard?</a:t>
            </a:r>
          </a:p>
        </p:txBody>
      </p:sp>
      <p:sp>
        <p:nvSpPr>
          <p:cNvPr id="13315" name="Content Placeholder 5"/>
          <p:cNvSpPr>
            <a:spLocks noGrp="1"/>
          </p:cNvSpPr>
          <p:nvPr>
            <p:ph sz="half" idx="2"/>
          </p:nvPr>
        </p:nvSpPr>
        <p:spPr bwMode="auto">
          <a:xfrm>
            <a:off x="467193" y="2013680"/>
            <a:ext cx="3571875" cy="3706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800" b="0" dirty="0"/>
              <a:t>Provide an open architecture design for the next generation of transportation controller applications</a:t>
            </a:r>
          </a:p>
          <a:p>
            <a:pPr eaLnBrk="1" hangingPunct="1"/>
            <a:endParaRPr lang="en-US" altLang="en-US" sz="2800" b="0" dirty="0"/>
          </a:p>
        </p:txBody>
      </p:sp>
      <p:pic>
        <p:nvPicPr>
          <p:cNvPr id="13316" name="Picture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15001" y="140012"/>
            <a:ext cx="54102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9971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sz="quarter" idx="4"/>
          </p:nvPr>
        </p:nvSpPr>
        <p:spPr bwMode="auto">
          <a:xfrm>
            <a:off x="3952876" y="2362200"/>
            <a:ext cx="6257925"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altLang="en-US" sz="2800"/>
              <a:t>Specified design in standard is based on the concentration of computing power in a single component (the engine board) that is interchangeable with engine boards designed by other manufacturers</a:t>
            </a:r>
          </a:p>
        </p:txBody>
      </p:sp>
      <p:pic>
        <p:nvPicPr>
          <p:cNvPr id="14339" name="Picture Placeholder 11"/>
          <p:cNvPicPr>
            <a:picLocks noGrp="1" noChangeAspect="1"/>
          </p:cNvPicPr>
          <p:nvPr>
            <p:ph type="pic" sz="quarter" idx="12"/>
          </p:nvPr>
        </p:nvPicPr>
        <p:blipFill>
          <a:blip r:embed="rId3" cstate="email">
            <a:extLst>
              <a:ext uri="{28A0092B-C50C-407E-A947-70E740481C1C}">
                <a14:useLocalDpi xmlns:a14="http://schemas.microsoft.com/office/drawing/2010/main" val="0"/>
              </a:ext>
            </a:extLst>
          </a:blip>
          <a:srcRect l="394" r="394"/>
          <a:stretch>
            <a:fillRect/>
          </a:stretch>
        </p:blipFill>
        <p:spPr bwMode="auto">
          <a:xfrm>
            <a:off x="2374900" y="2005013"/>
            <a:ext cx="1333500" cy="1344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Placeholder 10"/>
          <p:cNvSpPr>
            <a:spLocks noGrp="1"/>
          </p:cNvSpPr>
          <p:nvPr>
            <p:ph type="body" sz="quarter" idx="14"/>
          </p:nvPr>
        </p:nvSpPr>
        <p:spPr bwMode="auto">
          <a:xfrm>
            <a:off x="3952876" y="1752600"/>
            <a:ext cx="6257925"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r>
              <a:rPr lang="en-US" altLang="en-US" sz="2800" dirty="0"/>
              <a:t>Interchangeable Processing Power</a:t>
            </a:r>
          </a:p>
        </p:txBody>
      </p:sp>
      <p:sp>
        <p:nvSpPr>
          <p:cNvPr id="14341" name="Title 1"/>
          <p:cNvSpPr>
            <a:spLocks noGrp="1"/>
          </p:cNvSpPr>
          <p:nvPr>
            <p:ph type="title"/>
          </p:nvPr>
        </p:nvSpPr>
        <p:spPr bwMode="auto">
          <a:xfrm>
            <a:off x="1981200" y="382589"/>
            <a:ext cx="8229600" cy="623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eaLnBrk="1" hangingPunct="1"/>
            <a:r>
              <a:rPr lang="en-US" altLang="en-US" dirty="0"/>
              <a:t>The Goals of the ATC Standard</a:t>
            </a:r>
          </a:p>
        </p:txBody>
      </p:sp>
    </p:spTree>
    <p:extLst>
      <p:ext uri="{BB962C8B-B14F-4D97-AF65-F5344CB8AC3E}">
        <p14:creationId xmlns:p14="http://schemas.microsoft.com/office/powerpoint/2010/main" val="16622821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0"/>
          <p:cNvSpPr>
            <a:spLocks noGrp="1"/>
          </p:cNvSpPr>
          <p:nvPr>
            <p:ph sz="quarter" idx="4"/>
          </p:nvPr>
        </p:nvSpPr>
        <p:spPr bwMode="auto">
          <a:xfrm>
            <a:off x="4038600" y="2362200"/>
            <a:ext cx="61722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US" altLang="en-US" sz="2800"/>
              <a:t>Standard provides or required and optional features, all of which are based on open standard, common protocol communication standards</a:t>
            </a:r>
          </a:p>
          <a:p>
            <a:pPr marL="0" indent="0">
              <a:buNone/>
            </a:pPr>
            <a:endParaRPr lang="en-US" altLang="en-US" sz="2800"/>
          </a:p>
        </p:txBody>
      </p:sp>
      <p:sp>
        <p:nvSpPr>
          <p:cNvPr id="16387" name="Text Placeholder 22"/>
          <p:cNvSpPr>
            <a:spLocks noGrp="1"/>
          </p:cNvSpPr>
          <p:nvPr>
            <p:ph type="body" sz="quarter" idx="14"/>
          </p:nvPr>
        </p:nvSpPr>
        <p:spPr bwMode="auto">
          <a:xfrm>
            <a:off x="4038601" y="1462088"/>
            <a:ext cx="5553075" cy="823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lnSpcReduction="10000"/>
          </a:bodyPr>
          <a:lstStyle/>
          <a:p>
            <a:pPr eaLnBrk="1" hangingPunct="1"/>
            <a:r>
              <a:rPr lang="en-US" altLang="en-US" sz="2800"/>
              <a:t>Protocol Communication Standards</a:t>
            </a:r>
          </a:p>
        </p:txBody>
      </p:sp>
      <p:sp>
        <p:nvSpPr>
          <p:cNvPr id="16388" name="Title 1"/>
          <p:cNvSpPr>
            <a:spLocks noGrp="1"/>
          </p:cNvSpPr>
          <p:nvPr>
            <p:ph type="title"/>
          </p:nvPr>
        </p:nvSpPr>
        <p:spPr bwMode="auto">
          <a:xfrm>
            <a:off x="1981200" y="382589"/>
            <a:ext cx="8229600" cy="623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eaLnBrk="1" hangingPunct="1"/>
            <a:r>
              <a:rPr lang="en-US" altLang="en-US"/>
              <a:t>The Goals of the ATC Standard</a:t>
            </a:r>
          </a:p>
        </p:txBody>
      </p:sp>
      <p:pic>
        <p:nvPicPr>
          <p:cNvPr id="16389" name="Picture 9"/>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65376" y="2005013"/>
            <a:ext cx="1343025"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18340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4"/>
          </p:nvPr>
        </p:nvSpPr>
        <p:spPr>
          <a:xfrm>
            <a:off x="4114800" y="2576514"/>
            <a:ext cx="4057650" cy="3214687"/>
          </a:xfrm>
        </p:spPr>
        <p:txBody>
          <a:bodyPr/>
          <a:lstStyle/>
          <a:p>
            <a:pPr marL="0" indent="0">
              <a:buNone/>
              <a:defRPr/>
            </a:pPr>
            <a:r>
              <a:rPr lang="en-US" altLang="en-US" sz="2800" dirty="0"/>
              <a:t>Responsive to the functional requirements</a:t>
            </a:r>
          </a:p>
          <a:p>
            <a:pPr marL="0" indent="0">
              <a:buNone/>
              <a:defRPr/>
            </a:pPr>
            <a:endParaRPr lang="en-US" altLang="en-US" sz="2800" dirty="0"/>
          </a:p>
          <a:p>
            <a:pPr eaLnBrk="1" hangingPunct="1">
              <a:defRPr/>
            </a:pPr>
            <a:endParaRPr lang="en-US" sz="2800" dirty="0"/>
          </a:p>
        </p:txBody>
      </p:sp>
      <p:sp>
        <p:nvSpPr>
          <p:cNvPr id="18435" name="Text Placeholder 16"/>
          <p:cNvSpPr>
            <a:spLocks noGrp="1"/>
          </p:cNvSpPr>
          <p:nvPr>
            <p:ph type="body" sz="quarter" idx="14"/>
          </p:nvPr>
        </p:nvSpPr>
        <p:spPr bwMode="auto">
          <a:xfrm>
            <a:off x="4114800" y="1752601"/>
            <a:ext cx="4057650" cy="823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r>
              <a:rPr lang="en-US" altLang="en-US" sz="2800"/>
              <a:t>Responsive Standard</a:t>
            </a:r>
          </a:p>
        </p:txBody>
      </p:sp>
      <p:sp>
        <p:nvSpPr>
          <p:cNvPr id="18436" name="Title 1"/>
          <p:cNvSpPr>
            <a:spLocks noGrp="1"/>
          </p:cNvSpPr>
          <p:nvPr>
            <p:ph type="title"/>
          </p:nvPr>
        </p:nvSpPr>
        <p:spPr bwMode="auto">
          <a:xfrm>
            <a:off x="1981200" y="382589"/>
            <a:ext cx="8229600" cy="623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eaLnBrk="1" hangingPunct="1"/>
            <a:r>
              <a:rPr lang="en-US" altLang="en-US" dirty="0"/>
              <a:t>The Goals of the ATC Standard</a:t>
            </a:r>
          </a:p>
        </p:txBody>
      </p:sp>
      <p:sp>
        <p:nvSpPr>
          <p:cNvPr id="18437" name="Text Placeholder 12"/>
          <p:cNvSpPr>
            <a:spLocks noGrp="1"/>
          </p:cNvSpPr>
          <p:nvPr>
            <p:ph type="body" idx="1"/>
          </p:nvPr>
        </p:nvSpPr>
        <p:spPr bwMode="auto">
          <a:xfrm>
            <a:off x="1981200" y="930275"/>
            <a:ext cx="8229600" cy="425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spcBef>
                <a:spcPct val="0"/>
              </a:spcBef>
            </a:pPr>
            <a:endParaRPr lang="en-US" altLang="en-US"/>
          </a:p>
        </p:txBody>
      </p:sp>
      <p:pic>
        <p:nvPicPr>
          <p:cNvPr id="18438"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65376" y="2005013"/>
            <a:ext cx="1343025"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0698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A0AC4-CACE-4A0E-9F75-757AEF7CF6A0}"/>
              </a:ext>
            </a:extLst>
          </p:cNvPr>
          <p:cNvSpPr>
            <a:spLocks noGrp="1"/>
          </p:cNvSpPr>
          <p:nvPr>
            <p:ph type="title"/>
          </p:nvPr>
        </p:nvSpPr>
        <p:spPr/>
        <p:txBody>
          <a:bodyPr/>
          <a:lstStyle/>
          <a:p>
            <a:r>
              <a:rPr lang="en-US" dirty="0"/>
              <a:t>ATC Controllers</a:t>
            </a:r>
          </a:p>
        </p:txBody>
      </p:sp>
      <p:sp>
        <p:nvSpPr>
          <p:cNvPr id="3" name="Text Placeholder 2">
            <a:extLst>
              <a:ext uri="{FF2B5EF4-FFF2-40B4-BE49-F238E27FC236}">
                <a16:creationId xmlns:a16="http://schemas.microsoft.com/office/drawing/2014/main" id="{8E9EC170-9C2D-4860-97AA-E39BF0503E24}"/>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EB4B71FE-D477-4D6F-AC68-8957E9E8B308}"/>
              </a:ext>
            </a:extLst>
          </p:cNvPr>
          <p:cNvSpPr>
            <a:spLocks noGrp="1"/>
          </p:cNvSpPr>
          <p:nvPr>
            <p:ph type="ftr" sz="quarter" idx="3"/>
          </p:nvPr>
        </p:nvSpPr>
        <p:spPr/>
        <p:txBody>
          <a:bodyPr/>
          <a:lstStyle/>
          <a:p>
            <a:r>
              <a:rPr lang="en-US"/>
              <a:t>© 2018 McCain Inc. All Rights Reserved.</a:t>
            </a:r>
            <a:endParaRPr lang="en-US" dirty="0"/>
          </a:p>
        </p:txBody>
      </p:sp>
    </p:spTree>
    <p:extLst>
      <p:ext uri="{BB962C8B-B14F-4D97-AF65-F5344CB8AC3E}">
        <p14:creationId xmlns:p14="http://schemas.microsoft.com/office/powerpoint/2010/main" val="35389981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3"/>
          <p:cNvSpPr>
            <a:spLocks noGrp="1"/>
          </p:cNvSpPr>
          <p:nvPr>
            <p:ph sz="half" idx="2"/>
          </p:nvPr>
        </p:nvSpPr>
        <p:spPr bwMode="auto">
          <a:xfrm>
            <a:off x="1992314" y="1703388"/>
            <a:ext cx="4484687" cy="4011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eaLnBrk="1" hangingPunct="1"/>
            <a:r>
              <a:rPr lang="en-US" altLang="en-US" sz="2800" b="0"/>
              <a:t>Provides for easy hardware upgrades to adapt to:</a:t>
            </a:r>
          </a:p>
          <a:p>
            <a:pPr lvl="1" eaLnBrk="1" hangingPunct="1"/>
            <a:r>
              <a:rPr lang="en-US" altLang="en-US" sz="2400"/>
              <a:t>Newer processors</a:t>
            </a:r>
          </a:p>
          <a:p>
            <a:pPr lvl="1" eaLnBrk="1" hangingPunct="1"/>
            <a:r>
              <a:rPr lang="en-US" altLang="en-US" sz="2400"/>
              <a:t>Operating systems</a:t>
            </a:r>
          </a:p>
          <a:p>
            <a:pPr lvl="1" eaLnBrk="1" hangingPunct="1"/>
            <a:r>
              <a:rPr lang="en-US" altLang="en-US" sz="2400"/>
              <a:t>Increased memory size and speed</a:t>
            </a:r>
            <a:endParaRPr lang="en-US" altLang="en-US" sz="1800"/>
          </a:p>
          <a:p>
            <a:pPr eaLnBrk="1" hangingPunct="1"/>
            <a:r>
              <a:rPr lang="en-US" altLang="en-US" sz="2800" b="0"/>
              <a:t>Requires engine board (CPU module) to conform to specific form and pin-out interface</a:t>
            </a:r>
            <a:endParaRPr lang="en-US" altLang="en-US" sz="3200" b="0"/>
          </a:p>
        </p:txBody>
      </p:sp>
      <p:sp>
        <p:nvSpPr>
          <p:cNvPr id="21507" name="Title 1"/>
          <p:cNvSpPr>
            <a:spLocks noGrp="1"/>
          </p:cNvSpPr>
          <p:nvPr>
            <p:ph type="title"/>
          </p:nvPr>
        </p:nvSpPr>
        <p:spPr bwMode="auto">
          <a:xfrm>
            <a:off x="1981200" y="382589"/>
            <a:ext cx="8229600" cy="623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eaLnBrk="1" hangingPunct="1"/>
            <a:r>
              <a:rPr lang="en-US" altLang="en-US"/>
              <a:t>Form, Fit, and Function</a:t>
            </a:r>
          </a:p>
        </p:txBody>
      </p:sp>
      <p:sp>
        <p:nvSpPr>
          <p:cNvPr id="21508" name="Text Placeholder 4"/>
          <p:cNvSpPr>
            <a:spLocks noGrp="1"/>
          </p:cNvSpPr>
          <p:nvPr>
            <p:ph type="body" idx="1"/>
          </p:nvPr>
        </p:nvSpPr>
        <p:spPr bwMode="auto">
          <a:xfrm>
            <a:off x="1981200" y="930275"/>
            <a:ext cx="8229600" cy="425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spcBef>
                <a:spcPct val="0"/>
              </a:spcBef>
            </a:pPr>
            <a:endParaRPr lang="en-US" altLang="en-US"/>
          </a:p>
        </p:txBody>
      </p:sp>
      <p:grpSp>
        <p:nvGrpSpPr>
          <p:cNvPr id="21509" name="Group 1"/>
          <p:cNvGrpSpPr>
            <a:grpSpLocks/>
          </p:cNvGrpSpPr>
          <p:nvPr/>
        </p:nvGrpSpPr>
        <p:grpSpPr bwMode="auto">
          <a:xfrm>
            <a:off x="6734176" y="1987551"/>
            <a:ext cx="3821113" cy="3516313"/>
            <a:chOff x="5209423" y="1988053"/>
            <a:chExt cx="3821679" cy="3516337"/>
          </a:xfrm>
        </p:grpSpPr>
        <p:pic>
          <p:nvPicPr>
            <p:cNvPr id="7" name="Content Placeholder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9423" y="1988053"/>
              <a:ext cx="3821679" cy="3086124"/>
            </a:xfrm>
            <a:prstGeom prst="roundRect">
              <a:avLst>
                <a:gd name="adj" fmla="val 8594"/>
              </a:avLst>
            </a:prstGeom>
            <a:solidFill>
              <a:srgbClr val="FFFFFF">
                <a:shade val="85000"/>
              </a:srgbClr>
            </a:solidFill>
            <a:ln w="38100">
              <a:solidFill>
                <a:schemeClr val="bg1"/>
              </a:solidFill>
            </a:ln>
            <a:effectLst/>
          </p:spPr>
        </p:pic>
        <p:sp>
          <p:nvSpPr>
            <p:cNvPr id="8" name="TextBox 7"/>
            <p:cNvSpPr txBox="1"/>
            <p:nvPr/>
          </p:nvSpPr>
          <p:spPr>
            <a:xfrm>
              <a:off x="6525656" y="5074174"/>
              <a:ext cx="2483218" cy="430216"/>
            </a:xfrm>
            <a:prstGeom prst="rect">
              <a:avLst/>
            </a:prstGeom>
            <a:noFill/>
            <a:ln w="38100">
              <a:noFill/>
            </a:ln>
          </p:spPr>
          <p:txBody>
            <a:bodyPr>
              <a:spAutoFit/>
            </a:bodyPr>
            <a:lstStyle/>
            <a:p>
              <a:pPr marL="0" lvl="1" algn="r">
                <a:defRPr/>
              </a:pPr>
              <a:r>
                <a:rPr lang="en-US" altLang="en-US" sz="1050" dirty="0">
                  <a:solidFill>
                    <a:schemeClr val="tx1">
                      <a:lumMod val="65000"/>
                      <a:lumOff val="35000"/>
                    </a:schemeClr>
                  </a:solidFill>
                </a:rPr>
                <a:t>Shown mounted on host board.</a:t>
              </a:r>
            </a:p>
            <a:p>
              <a:pPr algn="r">
                <a:defRPr/>
              </a:pPr>
              <a:endParaRPr lang="en-US" sz="1050" dirty="0">
                <a:solidFill>
                  <a:schemeClr val="tx1">
                    <a:lumMod val="65000"/>
                    <a:lumOff val="35000"/>
                  </a:schemeClr>
                </a:solidFill>
              </a:endParaRPr>
            </a:p>
          </p:txBody>
        </p:sp>
      </p:grpSp>
    </p:spTree>
    <p:extLst>
      <p:ext uri="{BB962C8B-B14F-4D97-AF65-F5344CB8AC3E}">
        <p14:creationId xmlns:p14="http://schemas.microsoft.com/office/powerpoint/2010/main" val="42330434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1"/>
          <p:cNvSpPr>
            <a:spLocks noGrp="1"/>
          </p:cNvSpPr>
          <p:nvPr>
            <p:ph sz="half" idx="2"/>
          </p:nvPr>
        </p:nvSpPr>
        <p:spPr bwMode="auto">
          <a:xfrm>
            <a:off x="1992314" y="1703388"/>
            <a:ext cx="3722687" cy="4011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800" b="0" dirty="0"/>
              <a:t>All computational functions concentrated on an engine board</a:t>
            </a:r>
          </a:p>
          <a:p>
            <a:pPr eaLnBrk="1" hangingPunct="1"/>
            <a:r>
              <a:rPr lang="en-US" altLang="en-US" sz="2800" b="0" dirty="0"/>
              <a:t>Meets a set of defined minimum requirements</a:t>
            </a:r>
          </a:p>
          <a:p>
            <a:pPr eaLnBrk="1" hangingPunct="1"/>
            <a:endParaRPr lang="en-US" altLang="en-US" sz="2800" dirty="0"/>
          </a:p>
        </p:txBody>
      </p:sp>
      <p:sp>
        <p:nvSpPr>
          <p:cNvPr id="23555" name="Title 3"/>
          <p:cNvSpPr>
            <a:spLocks noGrp="1"/>
          </p:cNvSpPr>
          <p:nvPr>
            <p:ph type="title"/>
          </p:nvPr>
        </p:nvSpPr>
        <p:spPr bwMode="auto">
          <a:xfrm>
            <a:off x="1981200" y="382589"/>
            <a:ext cx="8229600" cy="623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eaLnBrk="1" hangingPunct="1"/>
            <a:r>
              <a:rPr lang="en-US" altLang="en-US"/>
              <a:t>Engine Board</a:t>
            </a:r>
          </a:p>
        </p:txBody>
      </p:sp>
      <p:sp>
        <p:nvSpPr>
          <p:cNvPr id="23556" name="Text Placeholder 4"/>
          <p:cNvSpPr>
            <a:spLocks noGrp="1"/>
          </p:cNvSpPr>
          <p:nvPr>
            <p:ph type="body" idx="1"/>
          </p:nvPr>
        </p:nvSpPr>
        <p:spPr bwMode="auto">
          <a:xfrm>
            <a:off x="1981200" y="930275"/>
            <a:ext cx="8229600" cy="425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spcBef>
                <a:spcPct val="0"/>
              </a:spcBef>
            </a:pPr>
            <a:endParaRPr lang="en-US" altLang="en-US"/>
          </a:p>
        </p:txBody>
      </p:sp>
      <p:pic>
        <p:nvPicPr>
          <p:cNvPr id="6" name="Content Placeholder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943600" y="1691841"/>
            <a:ext cx="5059680" cy="3794760"/>
          </a:xfrm>
          <a:prstGeom prst="roundRect">
            <a:avLst>
              <a:gd name="adj" fmla="val 8594"/>
            </a:avLst>
          </a:prstGeom>
          <a:solidFill>
            <a:srgbClr val="FFFFFF">
              <a:shade val="85000"/>
            </a:srgbClr>
          </a:solidFill>
          <a:ln w="38100">
            <a:solidFill>
              <a:schemeClr val="bg1"/>
            </a:solidFill>
          </a:ln>
          <a:effectLst/>
        </p:spPr>
      </p:pic>
    </p:spTree>
    <p:extLst>
      <p:ext uri="{BB962C8B-B14F-4D97-AF65-F5344CB8AC3E}">
        <p14:creationId xmlns:p14="http://schemas.microsoft.com/office/powerpoint/2010/main" val="83769715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ATC Engine Board</a:t>
            </a:r>
          </a:p>
        </p:txBody>
      </p:sp>
      <p:grpSp>
        <p:nvGrpSpPr>
          <p:cNvPr id="6" name="Group 5"/>
          <p:cNvGrpSpPr/>
          <p:nvPr/>
        </p:nvGrpSpPr>
        <p:grpSpPr>
          <a:xfrm>
            <a:off x="5196099" y="190355"/>
            <a:ext cx="4101567" cy="3220263"/>
            <a:chOff x="1880818" y="1691640"/>
            <a:chExt cx="4977182" cy="4023360"/>
          </a:xfrm>
        </p:grpSpPr>
        <p:sp>
          <p:nvSpPr>
            <p:cNvPr id="7" name="Rounded Rectangle 6"/>
            <p:cNvSpPr/>
            <p:nvPr/>
          </p:nvSpPr>
          <p:spPr>
            <a:xfrm>
              <a:off x="2286000" y="2057400"/>
              <a:ext cx="4572000" cy="3657600"/>
            </a:xfrm>
            <a:prstGeom prst="roundRect">
              <a:avLst/>
            </a:prstGeom>
            <a:solidFill>
              <a:schemeClr val="bg2">
                <a:lumMod val="75000"/>
              </a:schemeClr>
            </a:solidFill>
            <a:ln>
              <a:solidFill>
                <a:schemeClr val="tx1"/>
              </a:solidFill>
            </a:ln>
            <a:effectLst>
              <a:outerShdw blurRad="63500" sx="102000" sy="102000" algn="ctr" rotWithShape="0">
                <a:schemeClr val="bg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297680" y="1691640"/>
              <a:ext cx="712339" cy="461439"/>
            </a:xfrm>
            <a:prstGeom prst="rect">
              <a:avLst/>
            </a:prstGeom>
            <a:noFill/>
          </p:spPr>
          <p:txBody>
            <a:bodyPr wrap="none" rtlCol="0">
              <a:spAutoFit/>
            </a:bodyPr>
            <a:lstStyle/>
            <a:p>
              <a:r>
                <a:rPr lang="en-US" dirty="0"/>
                <a:t>5 in.</a:t>
              </a:r>
            </a:p>
          </p:txBody>
        </p:sp>
        <p:sp>
          <p:nvSpPr>
            <p:cNvPr id="9" name="TextBox 8"/>
            <p:cNvSpPr txBox="1"/>
            <p:nvPr/>
          </p:nvSpPr>
          <p:spPr>
            <a:xfrm rot="16200000">
              <a:off x="1738199" y="3681301"/>
              <a:ext cx="733416" cy="448178"/>
            </a:xfrm>
            <a:prstGeom prst="rect">
              <a:avLst/>
            </a:prstGeom>
            <a:noFill/>
          </p:spPr>
          <p:txBody>
            <a:bodyPr wrap="none" rtlCol="0">
              <a:spAutoFit/>
            </a:bodyPr>
            <a:lstStyle/>
            <a:p>
              <a:r>
                <a:rPr lang="en-US" dirty="0"/>
                <a:t>4 in.</a:t>
              </a:r>
            </a:p>
          </p:txBody>
        </p:sp>
        <p:sp>
          <p:nvSpPr>
            <p:cNvPr id="10" name="Rounded Rectangle 9"/>
            <p:cNvSpPr/>
            <p:nvPr/>
          </p:nvSpPr>
          <p:spPr>
            <a:xfrm>
              <a:off x="2606040" y="2651760"/>
              <a:ext cx="1219200" cy="112776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CPU</a:t>
              </a:r>
            </a:p>
          </p:txBody>
        </p:sp>
        <p:sp>
          <p:nvSpPr>
            <p:cNvPr id="11" name="Oval 10"/>
            <p:cNvSpPr/>
            <p:nvPr/>
          </p:nvSpPr>
          <p:spPr>
            <a:xfrm>
              <a:off x="452628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38912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425196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11480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97764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384048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370332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356616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342900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329184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315468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301752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88036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617220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603504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589788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6072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562356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548640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534924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521208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507492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493776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480060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663440" y="21488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452628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438912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425196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411480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397764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384048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370332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356616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342900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329184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315468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301752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288036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617220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603504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589788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576072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562356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548640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534924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521208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507492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493776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480060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4663440" y="22860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a:off x="452628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a:off x="438912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425196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411480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397764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p:nvPr/>
          </p:nvSpPr>
          <p:spPr>
            <a:xfrm>
              <a:off x="384048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370332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356616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342900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329184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315468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301752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288036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617220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nvSpPr>
          <p:spPr>
            <a:xfrm>
              <a:off x="603504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589788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576072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562356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548640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p:cNvSpPr/>
            <p:nvPr/>
          </p:nvSpPr>
          <p:spPr>
            <a:xfrm>
              <a:off x="534924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521208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507492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p:cNvSpPr/>
            <p:nvPr/>
          </p:nvSpPr>
          <p:spPr>
            <a:xfrm>
              <a:off x="493776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p:cNvSpPr/>
            <p:nvPr/>
          </p:nvSpPr>
          <p:spPr>
            <a:xfrm>
              <a:off x="480060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4663440" y="539496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452628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438912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425196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411480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397764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384048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370332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356616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342900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329184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p:cNvSpPr/>
            <p:nvPr/>
          </p:nvSpPr>
          <p:spPr>
            <a:xfrm>
              <a:off x="315468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301752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p:nvPr/>
          </p:nvSpPr>
          <p:spPr>
            <a:xfrm>
              <a:off x="288036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p:cNvSpPr/>
            <p:nvPr/>
          </p:nvSpPr>
          <p:spPr>
            <a:xfrm>
              <a:off x="617220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603504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589788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p:cNvSpPr/>
            <p:nvPr/>
          </p:nvSpPr>
          <p:spPr>
            <a:xfrm>
              <a:off x="576072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562356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548640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534924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521208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507492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493776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480060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p:cNvSpPr/>
            <p:nvPr/>
          </p:nvSpPr>
          <p:spPr>
            <a:xfrm>
              <a:off x="4663440" y="55321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1" name="Group 110"/>
            <p:cNvGrpSpPr/>
            <p:nvPr/>
          </p:nvGrpSpPr>
          <p:grpSpPr>
            <a:xfrm>
              <a:off x="5303520" y="2651760"/>
              <a:ext cx="1219200" cy="2468880"/>
              <a:chOff x="4937760" y="3429000"/>
              <a:chExt cx="1219200" cy="2194560"/>
            </a:xfrm>
          </p:grpSpPr>
          <p:sp>
            <p:nvSpPr>
              <p:cNvPr id="114" name="Rounded Rectangle 113"/>
              <p:cNvSpPr/>
              <p:nvPr/>
            </p:nvSpPr>
            <p:spPr>
              <a:xfrm>
                <a:off x="4937760" y="3429000"/>
                <a:ext cx="1219200" cy="219456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bg1"/>
                    </a:solidFill>
                  </a:rPr>
                  <a:t>Flash Drive</a:t>
                </a:r>
              </a:p>
            </p:txBody>
          </p:sp>
          <p:pic>
            <p:nvPicPr>
              <p:cNvPr id="115" name="Picture 2" descr="https://upload.wikimedia.org/wikipedia/commons/thumb/a/af/Tux.png/220px-Tu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480" y="4119880"/>
                <a:ext cx="1132052" cy="1343026"/>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ounded Rectangle 111"/>
            <p:cNvSpPr/>
            <p:nvPr/>
          </p:nvSpPr>
          <p:spPr>
            <a:xfrm>
              <a:off x="3977640" y="2651760"/>
              <a:ext cx="1219200" cy="112776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RAM</a:t>
              </a:r>
            </a:p>
          </p:txBody>
        </p:sp>
        <p:sp>
          <p:nvSpPr>
            <p:cNvPr id="113" name="Rounded Rectangle 112"/>
            <p:cNvSpPr/>
            <p:nvPr/>
          </p:nvSpPr>
          <p:spPr>
            <a:xfrm>
              <a:off x="2606040" y="4023360"/>
              <a:ext cx="2560320" cy="112776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Communications</a:t>
              </a:r>
            </a:p>
            <a:p>
              <a:pPr algn="ctr"/>
              <a:r>
                <a:rPr lang="en-US" dirty="0">
                  <a:solidFill>
                    <a:schemeClr val="bg1"/>
                  </a:solidFill>
                </a:rPr>
                <a:t>(Serial, Ethernet)</a:t>
              </a:r>
            </a:p>
          </p:txBody>
        </p:sp>
      </p:grpSp>
      <p:pic>
        <p:nvPicPr>
          <p:cNvPr id="116" name="Picture 1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109" y="3605786"/>
            <a:ext cx="4499339" cy="2434641"/>
          </a:xfrm>
          <a:prstGeom prst="rect">
            <a:avLst/>
          </a:prstGeom>
          <a:ln>
            <a:noFill/>
          </a:ln>
          <a:effectLst>
            <a:outerShdw blurRad="190500" algn="tl" rotWithShape="0">
              <a:schemeClr val="bg1">
                <a:lumMod val="50000"/>
                <a:alpha val="70000"/>
              </a:schemeClr>
            </a:outerShdw>
          </a:effectLst>
        </p:spPr>
      </p:pic>
      <p:sp>
        <p:nvSpPr>
          <p:cNvPr id="117" name="Content Placeholder 1">
            <a:extLst>
              <a:ext uri="{FF2B5EF4-FFF2-40B4-BE49-F238E27FC236}">
                <a16:creationId xmlns:a16="http://schemas.microsoft.com/office/drawing/2014/main" id="{E26EED51-788A-4C90-A9CD-DCABFD52AFEC}"/>
              </a:ext>
            </a:extLst>
          </p:cNvPr>
          <p:cNvSpPr>
            <a:spLocks noGrp="1"/>
          </p:cNvSpPr>
          <p:nvPr>
            <p:ph sz="half" idx="2"/>
          </p:nvPr>
        </p:nvSpPr>
        <p:spPr bwMode="auto">
          <a:xfrm>
            <a:off x="1992314" y="1703388"/>
            <a:ext cx="3722687" cy="4011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800" b="0" dirty="0"/>
              <a:t>All computational functions concentrated on an engine board</a:t>
            </a:r>
          </a:p>
          <a:p>
            <a:pPr eaLnBrk="1" hangingPunct="1"/>
            <a:r>
              <a:rPr lang="en-US" altLang="en-US" sz="2800" b="0" dirty="0"/>
              <a:t>Meets a set of defined minimum requirements</a:t>
            </a:r>
          </a:p>
          <a:p>
            <a:pPr eaLnBrk="1" hangingPunct="1"/>
            <a:endParaRPr lang="en-US" altLang="en-US" sz="2800" dirty="0"/>
          </a:p>
        </p:txBody>
      </p:sp>
    </p:spTree>
    <p:extLst>
      <p:ext uri="{BB962C8B-B14F-4D97-AF65-F5344CB8AC3E}">
        <p14:creationId xmlns:p14="http://schemas.microsoft.com/office/powerpoint/2010/main" val="283165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6C623-F596-48E7-937E-275271FB99A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BE11F931-D0CE-475C-ACA4-34486753DBFB}"/>
              </a:ext>
            </a:extLst>
          </p:cNvPr>
          <p:cNvSpPr>
            <a:spLocks noGrp="1"/>
          </p:cNvSpPr>
          <p:nvPr>
            <p:ph idx="1"/>
          </p:nvPr>
        </p:nvSpPr>
        <p:spPr/>
        <p:txBody>
          <a:bodyPr/>
          <a:lstStyle/>
          <a:p>
            <a:r>
              <a:rPr lang="en-US" dirty="0"/>
              <a:t>Snapshot of Standards</a:t>
            </a:r>
          </a:p>
          <a:p>
            <a:r>
              <a:rPr lang="en-US" dirty="0"/>
              <a:t>Legacy Controllers</a:t>
            </a:r>
          </a:p>
          <a:p>
            <a:r>
              <a:rPr lang="en-US" dirty="0"/>
              <a:t>Latest Controllers</a:t>
            </a:r>
          </a:p>
          <a:p>
            <a:r>
              <a:rPr lang="en-US" dirty="0"/>
              <a:t>McCain ATC Controllers</a:t>
            </a:r>
          </a:p>
          <a:p>
            <a:endParaRPr lang="en-US" dirty="0"/>
          </a:p>
        </p:txBody>
      </p:sp>
      <p:sp>
        <p:nvSpPr>
          <p:cNvPr id="4" name="Footer Placeholder 3">
            <a:extLst>
              <a:ext uri="{FF2B5EF4-FFF2-40B4-BE49-F238E27FC236}">
                <a16:creationId xmlns:a16="http://schemas.microsoft.com/office/drawing/2014/main" id="{9ABBB420-D476-4547-869B-2E2445D9D50F}"/>
              </a:ext>
            </a:extLst>
          </p:cNvPr>
          <p:cNvSpPr>
            <a:spLocks noGrp="1"/>
          </p:cNvSpPr>
          <p:nvPr>
            <p:ph type="ftr" sz="quarter" idx="3"/>
          </p:nvPr>
        </p:nvSpPr>
        <p:spPr/>
        <p:txBody>
          <a:bodyPr/>
          <a:lstStyle/>
          <a:p>
            <a:r>
              <a:rPr lang="en-US"/>
              <a:t>© 2018 McCain Inc. All Rights Reserved.</a:t>
            </a:r>
            <a:endParaRPr lang="en-US" dirty="0"/>
          </a:p>
        </p:txBody>
      </p:sp>
      <p:pic>
        <p:nvPicPr>
          <p:cNvPr id="5" name="Picture 4">
            <a:extLst>
              <a:ext uri="{FF2B5EF4-FFF2-40B4-BE49-F238E27FC236}">
                <a16:creationId xmlns:a16="http://schemas.microsoft.com/office/drawing/2014/main" id="{CEA8B546-4B32-41D0-A228-2B3A0D7B3F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464938">
            <a:off x="8468796" y="2351708"/>
            <a:ext cx="2874593" cy="2872000"/>
          </a:xfrm>
          <a:prstGeom prst="roundRect">
            <a:avLst>
              <a:gd name="adj" fmla="val 8594"/>
            </a:avLst>
          </a:prstGeom>
          <a:solidFill>
            <a:srgbClr val="FFFFFF">
              <a:shade val="85000"/>
            </a:srgbClr>
          </a:solidFill>
          <a:ln w="38100">
            <a:solidFill>
              <a:schemeClr val="bg1"/>
            </a:solidFill>
          </a:ln>
          <a:effectLst/>
        </p:spPr>
      </p:pic>
    </p:spTree>
    <p:extLst>
      <p:ext uri="{BB962C8B-B14F-4D97-AF65-F5344CB8AC3E}">
        <p14:creationId xmlns:p14="http://schemas.microsoft.com/office/powerpoint/2010/main" val="38667371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p:cNvSpPr>
            <a:spLocks noGrp="1"/>
          </p:cNvSpPr>
          <p:nvPr>
            <p:ph sz="half" idx="2"/>
          </p:nvPr>
        </p:nvSpPr>
        <p:spPr bwMode="auto">
          <a:xfrm>
            <a:off x="1992314" y="1895476"/>
            <a:ext cx="404018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p>
            <a:pPr eaLnBrk="1" hangingPunct="1"/>
            <a:r>
              <a:rPr lang="en-US" altLang="en-US" sz="2800" b="0"/>
              <a:t>CPU and RAM memory</a:t>
            </a:r>
          </a:p>
          <a:p>
            <a:pPr eaLnBrk="1" hangingPunct="1"/>
            <a:r>
              <a:rPr lang="en-US" altLang="en-US" sz="2800" b="0"/>
              <a:t>Flash memory storage</a:t>
            </a:r>
          </a:p>
          <a:p>
            <a:pPr eaLnBrk="1" hangingPunct="1"/>
            <a:r>
              <a:rPr lang="en-US" altLang="en-US" sz="2800" b="0"/>
              <a:t>Serial ports</a:t>
            </a:r>
          </a:p>
          <a:p>
            <a:pPr eaLnBrk="1" hangingPunct="1"/>
            <a:r>
              <a:rPr lang="en-US" altLang="en-US" sz="2800" b="0"/>
              <a:t>Ethernet interface</a:t>
            </a:r>
          </a:p>
          <a:p>
            <a:pPr eaLnBrk="1" hangingPunct="1"/>
            <a:r>
              <a:rPr lang="en-US" altLang="en-US" sz="2800" b="0"/>
              <a:t>Clock/calendar maintenance</a:t>
            </a:r>
          </a:p>
          <a:p>
            <a:pPr eaLnBrk="1" hangingPunct="1"/>
            <a:r>
              <a:rPr lang="en-US" altLang="en-US" sz="2800" b="0"/>
              <a:t>Board support package</a:t>
            </a:r>
          </a:p>
        </p:txBody>
      </p:sp>
      <p:sp>
        <p:nvSpPr>
          <p:cNvPr id="24579" name="Title 3"/>
          <p:cNvSpPr>
            <a:spLocks noGrp="1"/>
          </p:cNvSpPr>
          <p:nvPr>
            <p:ph type="title"/>
          </p:nvPr>
        </p:nvSpPr>
        <p:spPr bwMode="auto">
          <a:xfrm>
            <a:off x="1981200" y="382589"/>
            <a:ext cx="8229600" cy="623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eaLnBrk="1" hangingPunct="1"/>
            <a:r>
              <a:rPr lang="en-US" altLang="en-US" dirty="0"/>
              <a:t>Minimum Requirements</a:t>
            </a:r>
          </a:p>
        </p:txBody>
      </p:sp>
      <p:sp>
        <p:nvSpPr>
          <p:cNvPr id="24580" name="Text Placeholder 4"/>
          <p:cNvSpPr>
            <a:spLocks noGrp="1"/>
          </p:cNvSpPr>
          <p:nvPr>
            <p:ph type="body" idx="1"/>
          </p:nvPr>
        </p:nvSpPr>
        <p:spPr bwMode="auto">
          <a:xfrm>
            <a:off x="1981200" y="930275"/>
            <a:ext cx="8229600" cy="425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spcBef>
                <a:spcPct val="0"/>
              </a:spcBef>
            </a:pPr>
            <a:endParaRPr lang="en-US" altLang="en-US"/>
          </a:p>
        </p:txBody>
      </p:sp>
      <p:pic>
        <p:nvPicPr>
          <p:cNvPr id="7" name="Content Placeholder 6"/>
          <p:cNvPicPr>
            <a:picLocks noChangeAspect="1"/>
          </p:cNvPicPr>
          <p:nvPr/>
        </p:nvPicPr>
        <p:blipFill rotWithShape="1">
          <a:blip r:embed="rId2" cstate="screen">
            <a:extLst>
              <a:ext uri="{28A0092B-C50C-407E-A947-70E740481C1C}">
                <a14:useLocalDpi xmlns:a14="http://schemas.microsoft.com/office/drawing/2010/main"/>
              </a:ext>
            </a:extLst>
          </a:blip>
          <a:srcRect l="-1"/>
          <a:stretch/>
        </p:blipFill>
        <p:spPr>
          <a:xfrm>
            <a:off x="6074230" y="2209801"/>
            <a:ext cx="4136571" cy="2869961"/>
          </a:xfrm>
          <a:prstGeom prst="roundRect">
            <a:avLst>
              <a:gd name="adj" fmla="val 8594"/>
            </a:avLst>
          </a:prstGeom>
          <a:solidFill>
            <a:srgbClr val="FFFFFF">
              <a:shade val="85000"/>
            </a:srgbClr>
          </a:solidFill>
          <a:ln w="38100">
            <a:solidFill>
              <a:schemeClr val="bg1"/>
            </a:solidFill>
          </a:ln>
          <a:effectLst/>
        </p:spPr>
      </p:pic>
    </p:spTree>
    <p:extLst>
      <p:ext uri="{BB962C8B-B14F-4D97-AF65-F5344CB8AC3E}">
        <p14:creationId xmlns:p14="http://schemas.microsoft.com/office/powerpoint/2010/main" val="362705572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sz="half" idx="2"/>
          </p:nvPr>
        </p:nvSpPr>
        <p:spPr bwMode="auto">
          <a:xfrm>
            <a:off x="1992314" y="1703388"/>
            <a:ext cx="4040187" cy="4011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800" b="0" dirty="0"/>
              <a:t>The standard requires a minimum of:</a:t>
            </a:r>
          </a:p>
          <a:p>
            <a:pPr lvl="1" eaLnBrk="1" hangingPunct="1"/>
            <a:r>
              <a:rPr lang="en-US" altLang="en-US" sz="2400" dirty="0"/>
              <a:t>Serial Coms for </a:t>
            </a:r>
          </a:p>
          <a:p>
            <a:pPr lvl="2"/>
            <a:r>
              <a:rPr lang="en-US" altLang="en-US" sz="2200" dirty="0"/>
              <a:t>ATC cabinets</a:t>
            </a:r>
            <a:endParaRPr lang="en-US" altLang="en-US" sz="2200" u="sng" dirty="0"/>
          </a:p>
          <a:p>
            <a:pPr lvl="2"/>
            <a:r>
              <a:rPr lang="en-US" altLang="en-US" sz="2200" dirty="0"/>
              <a:t>NEMA TS2 (SDLC)</a:t>
            </a:r>
          </a:p>
          <a:p>
            <a:pPr lvl="1"/>
            <a:r>
              <a:rPr lang="en-US" altLang="en-US" sz="2400" dirty="0"/>
              <a:t>Parallel Coms for</a:t>
            </a:r>
          </a:p>
          <a:p>
            <a:pPr lvl="2"/>
            <a:r>
              <a:rPr lang="en-US" altLang="en-US" sz="2200" dirty="0"/>
              <a:t>Caltrans</a:t>
            </a:r>
          </a:p>
          <a:p>
            <a:pPr lvl="2"/>
            <a:r>
              <a:rPr lang="en-US" altLang="en-US" sz="2200" dirty="0"/>
              <a:t>NEMA TS1</a:t>
            </a:r>
          </a:p>
        </p:txBody>
      </p:sp>
      <p:sp>
        <p:nvSpPr>
          <p:cNvPr id="26627" name="Title 3"/>
          <p:cNvSpPr>
            <a:spLocks noGrp="1"/>
          </p:cNvSpPr>
          <p:nvPr>
            <p:ph type="title"/>
          </p:nvPr>
        </p:nvSpPr>
        <p:spPr bwMode="auto">
          <a:xfrm>
            <a:off x="1981200" y="382589"/>
            <a:ext cx="8229600" cy="623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eaLnBrk="1" hangingPunct="1"/>
            <a:r>
              <a:rPr lang="en-US" altLang="en-US"/>
              <a:t>I/O Support</a:t>
            </a:r>
          </a:p>
        </p:txBody>
      </p:sp>
      <p:sp>
        <p:nvSpPr>
          <p:cNvPr id="26628" name="Text Placeholder 4"/>
          <p:cNvSpPr>
            <a:spLocks noGrp="1"/>
          </p:cNvSpPr>
          <p:nvPr>
            <p:ph type="body" idx="1"/>
          </p:nvPr>
        </p:nvSpPr>
        <p:spPr bwMode="auto">
          <a:xfrm>
            <a:off x="1981200" y="930275"/>
            <a:ext cx="8229600" cy="425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pPr eaLnBrk="1" hangingPunct="1">
              <a:spcBef>
                <a:spcPct val="0"/>
              </a:spcBef>
            </a:pPr>
            <a:r>
              <a:rPr lang="en-US" altLang="en-US" i="1"/>
              <a:t>Input/Output</a:t>
            </a:r>
          </a:p>
        </p:txBody>
      </p:sp>
      <p:pic>
        <p:nvPicPr>
          <p:cNvPr id="3" name="Picture 2">
            <a:extLst>
              <a:ext uri="{FF2B5EF4-FFF2-40B4-BE49-F238E27FC236}">
                <a16:creationId xmlns:a16="http://schemas.microsoft.com/office/drawing/2014/main" id="{EFA0BCBA-376D-4B3B-9E98-38B8ABF5D2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389"/>
          <a:stretch/>
        </p:blipFill>
        <p:spPr>
          <a:xfrm rot="21436746">
            <a:off x="6032501" y="694532"/>
            <a:ext cx="4708848" cy="1633197"/>
          </a:xfrm>
          <a:prstGeom prst="rect">
            <a:avLst/>
          </a:prstGeom>
        </p:spPr>
      </p:pic>
      <p:pic>
        <p:nvPicPr>
          <p:cNvPr id="9" name="Picture 8">
            <a:extLst>
              <a:ext uri="{FF2B5EF4-FFF2-40B4-BE49-F238E27FC236}">
                <a16:creationId xmlns:a16="http://schemas.microsoft.com/office/drawing/2014/main" id="{208F5623-2169-470E-A4CD-E21182F946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4409">
            <a:off x="7678997" y="2697125"/>
            <a:ext cx="3279253" cy="1403342"/>
          </a:xfrm>
          <a:prstGeom prst="rect">
            <a:avLst/>
          </a:prstGeom>
        </p:spPr>
      </p:pic>
      <p:pic>
        <p:nvPicPr>
          <p:cNvPr id="10" name="Picture 9">
            <a:extLst>
              <a:ext uri="{FF2B5EF4-FFF2-40B4-BE49-F238E27FC236}">
                <a16:creationId xmlns:a16="http://schemas.microsoft.com/office/drawing/2014/main" id="{625A77F1-B274-479E-96AE-C7D6035C13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1671" y="4239096"/>
            <a:ext cx="4829178" cy="1929591"/>
          </a:xfrm>
          <a:prstGeom prst="rect">
            <a:avLst/>
          </a:prstGeom>
          <a:effectLst>
            <a:softEdge rad="12700"/>
          </a:effectLst>
        </p:spPr>
      </p:pic>
    </p:spTree>
    <p:extLst>
      <p:ext uri="{BB962C8B-B14F-4D97-AF65-F5344CB8AC3E}">
        <p14:creationId xmlns:p14="http://schemas.microsoft.com/office/powerpoint/2010/main" val="383577654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B071D-7BFA-4547-97BE-8354182BB2F3}"/>
              </a:ext>
            </a:extLst>
          </p:cNvPr>
          <p:cNvSpPr>
            <a:spLocks noGrp="1"/>
          </p:cNvSpPr>
          <p:nvPr>
            <p:ph type="title"/>
          </p:nvPr>
        </p:nvSpPr>
        <p:spPr/>
        <p:txBody>
          <a:bodyPr/>
          <a:lstStyle/>
          <a:p>
            <a:r>
              <a:rPr lang="en-US" dirty="0"/>
              <a:t>McCain ATC Controllers</a:t>
            </a:r>
          </a:p>
        </p:txBody>
      </p:sp>
      <p:sp>
        <p:nvSpPr>
          <p:cNvPr id="3" name="Text Placeholder 2">
            <a:extLst>
              <a:ext uri="{FF2B5EF4-FFF2-40B4-BE49-F238E27FC236}">
                <a16:creationId xmlns:a16="http://schemas.microsoft.com/office/drawing/2014/main" id="{04D0A065-4F56-4328-9D99-185B22A00275}"/>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AA6E0B18-C434-4397-9E79-E5873304029F}"/>
              </a:ext>
            </a:extLst>
          </p:cNvPr>
          <p:cNvSpPr>
            <a:spLocks noGrp="1"/>
          </p:cNvSpPr>
          <p:nvPr>
            <p:ph type="ftr" sz="quarter" idx="3"/>
          </p:nvPr>
        </p:nvSpPr>
        <p:spPr/>
        <p:txBody>
          <a:bodyPr/>
          <a:lstStyle/>
          <a:p>
            <a:r>
              <a:rPr lang="en-US"/>
              <a:t>© 2018 McCain Inc. All Rights Reserved.</a:t>
            </a:r>
            <a:endParaRPr lang="en-US" dirty="0"/>
          </a:p>
        </p:txBody>
      </p:sp>
    </p:spTree>
    <p:extLst>
      <p:ext uri="{BB962C8B-B14F-4D97-AF65-F5344CB8AC3E}">
        <p14:creationId xmlns:p14="http://schemas.microsoft.com/office/powerpoint/2010/main" val="3042948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E7BBB-9FCB-4B5C-B3B8-EE94CC61B9F9}"/>
              </a:ext>
            </a:extLst>
          </p:cNvPr>
          <p:cNvSpPr>
            <a:spLocks noGrp="1"/>
          </p:cNvSpPr>
          <p:nvPr>
            <p:ph type="title"/>
          </p:nvPr>
        </p:nvSpPr>
        <p:spPr/>
        <p:txBody>
          <a:bodyPr/>
          <a:lstStyle/>
          <a:p>
            <a:r>
              <a:rPr lang="en-US" dirty="0"/>
              <a:t>Powerful Software Architecture</a:t>
            </a:r>
          </a:p>
        </p:txBody>
      </p:sp>
      <p:sp>
        <p:nvSpPr>
          <p:cNvPr id="3" name="Content Placeholder 2">
            <a:extLst>
              <a:ext uri="{FF2B5EF4-FFF2-40B4-BE49-F238E27FC236}">
                <a16:creationId xmlns:a16="http://schemas.microsoft.com/office/drawing/2014/main" id="{AEE7EA91-0F35-4E25-8FE1-EDF8CBB1EEC7}"/>
              </a:ext>
            </a:extLst>
          </p:cNvPr>
          <p:cNvSpPr>
            <a:spLocks noGrp="1"/>
          </p:cNvSpPr>
          <p:nvPr>
            <p:ph idx="1"/>
          </p:nvPr>
        </p:nvSpPr>
        <p:spPr/>
        <p:txBody>
          <a:bodyPr>
            <a:normAutofit lnSpcReduction="10000"/>
          </a:bodyPr>
          <a:lstStyle/>
          <a:p>
            <a:r>
              <a:rPr lang="en-US" altLang="en-US" dirty="0"/>
              <a:t>Omni </a:t>
            </a:r>
            <a:r>
              <a:rPr lang="en-US" altLang="en-US" i="1" dirty="0" err="1"/>
              <a:t>eX</a:t>
            </a:r>
            <a:r>
              <a:rPr lang="en-US" altLang="en-US" sz="1800" dirty="0"/>
              <a:t>®</a:t>
            </a:r>
            <a:r>
              <a:rPr lang="en-US" altLang="en-US" dirty="0"/>
              <a:t> – flexible and feature rich</a:t>
            </a:r>
          </a:p>
          <a:p>
            <a:pPr lvl="1"/>
            <a:r>
              <a:rPr lang="en-US" altLang="en-US" dirty="0"/>
              <a:t>16 phases in 4 rings</a:t>
            </a:r>
          </a:p>
          <a:p>
            <a:pPr lvl="1"/>
            <a:r>
              <a:rPr lang="en-US" altLang="en-US" dirty="0"/>
              <a:t>16 overlaps and 16 </a:t>
            </a:r>
            <a:r>
              <a:rPr lang="en-US" altLang="en-US" dirty="0" err="1"/>
              <a:t>peds</a:t>
            </a:r>
            <a:endParaRPr lang="en-US" altLang="en-US" dirty="0"/>
          </a:p>
          <a:p>
            <a:pPr lvl="1"/>
            <a:r>
              <a:rPr lang="en-US" altLang="en-US" dirty="0"/>
              <a:t>8 RR/ EV preempts</a:t>
            </a:r>
          </a:p>
          <a:p>
            <a:pPr lvl="1"/>
            <a:r>
              <a:rPr lang="en-US" altLang="en-US" dirty="0"/>
              <a:t>16 TSP strategies</a:t>
            </a:r>
          </a:p>
          <a:p>
            <a:pPr lvl="1"/>
            <a:r>
              <a:rPr lang="en-US" altLang="en-US" dirty="0"/>
              <a:t>TSP and NTCIP-compliant</a:t>
            </a:r>
          </a:p>
          <a:p>
            <a:pPr lvl="1"/>
            <a:r>
              <a:rPr lang="en-US" altLang="en-US" dirty="0"/>
              <a:t>Connected Vehicle (</a:t>
            </a:r>
            <a:r>
              <a:rPr lang="en-US" altLang="en-US" dirty="0" err="1"/>
              <a:t>SPaT</a:t>
            </a:r>
            <a:r>
              <a:rPr lang="en-US" altLang="en-US" dirty="0"/>
              <a:t>)</a:t>
            </a:r>
          </a:p>
          <a:p>
            <a:pPr lvl="1"/>
            <a:r>
              <a:rPr lang="en-US" altLang="en-US" dirty="0"/>
              <a:t>High-Resolution Data (Signal Performance)</a:t>
            </a:r>
          </a:p>
          <a:p>
            <a:pPr lvl="1"/>
            <a:r>
              <a:rPr lang="en-US" altLang="en-US" dirty="0"/>
              <a:t>Peer-to-Peer</a:t>
            </a:r>
          </a:p>
          <a:p>
            <a:pPr lvl="1"/>
            <a:r>
              <a:rPr lang="en-US" altLang="en-US" dirty="0"/>
              <a:t>Integrated Web Server </a:t>
            </a:r>
          </a:p>
          <a:p>
            <a:r>
              <a:rPr lang="en-US" altLang="en-US" dirty="0"/>
              <a:t>Runs on all ATC form factors</a:t>
            </a:r>
          </a:p>
          <a:p>
            <a:endParaRPr lang="en-US" altLang="en-US" dirty="0"/>
          </a:p>
          <a:p>
            <a:endParaRPr lang="en-US" dirty="0"/>
          </a:p>
        </p:txBody>
      </p:sp>
      <p:sp>
        <p:nvSpPr>
          <p:cNvPr id="4" name="Footer Placeholder 3">
            <a:extLst>
              <a:ext uri="{FF2B5EF4-FFF2-40B4-BE49-F238E27FC236}">
                <a16:creationId xmlns:a16="http://schemas.microsoft.com/office/drawing/2014/main" id="{97DCE787-5A00-4AA7-B36D-8AD54E158919}"/>
              </a:ext>
            </a:extLst>
          </p:cNvPr>
          <p:cNvSpPr>
            <a:spLocks noGrp="1"/>
          </p:cNvSpPr>
          <p:nvPr>
            <p:ph type="ftr" sz="quarter" idx="3"/>
          </p:nvPr>
        </p:nvSpPr>
        <p:spPr/>
        <p:txBody>
          <a:bodyPr/>
          <a:lstStyle/>
          <a:p>
            <a:r>
              <a:rPr lang="en-US"/>
              <a:t>© 2018 McCain Inc. All Rights Reserved.</a:t>
            </a:r>
            <a:endParaRPr lang="en-US" dirty="0"/>
          </a:p>
        </p:txBody>
      </p:sp>
      <p:pic>
        <p:nvPicPr>
          <p:cNvPr id="5" name="Picture 4">
            <a:extLst>
              <a:ext uri="{FF2B5EF4-FFF2-40B4-BE49-F238E27FC236}">
                <a16:creationId xmlns:a16="http://schemas.microsoft.com/office/drawing/2014/main" id="{7790FF69-310E-4EDD-A3FD-072B0E90F3F4}"/>
              </a:ext>
            </a:extLst>
          </p:cNvPr>
          <p:cNvPicPr>
            <a:picLocks noChangeAspect="1"/>
          </p:cNvPicPr>
          <p:nvPr/>
        </p:nvPicPr>
        <p:blipFill rotWithShape="1">
          <a:blip r:embed="rId2"/>
          <a:srcRect/>
          <a:stretch/>
        </p:blipFill>
        <p:spPr>
          <a:xfrm>
            <a:off x="7869290" y="2300912"/>
            <a:ext cx="1379641" cy="120912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195877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108E-6329-4BA9-B12F-D61155A835B1}"/>
              </a:ext>
            </a:extLst>
          </p:cNvPr>
          <p:cNvSpPr>
            <a:spLocks noGrp="1"/>
          </p:cNvSpPr>
          <p:nvPr>
            <p:ph type="title"/>
          </p:nvPr>
        </p:nvSpPr>
        <p:spPr/>
        <p:txBody>
          <a:bodyPr/>
          <a:lstStyle/>
          <a:p>
            <a:r>
              <a:rPr lang="en-US" dirty="0"/>
              <a:t>2070LX Controller</a:t>
            </a:r>
          </a:p>
        </p:txBody>
      </p:sp>
      <p:sp>
        <p:nvSpPr>
          <p:cNvPr id="3" name="Content Placeholder 2">
            <a:extLst>
              <a:ext uri="{FF2B5EF4-FFF2-40B4-BE49-F238E27FC236}">
                <a16:creationId xmlns:a16="http://schemas.microsoft.com/office/drawing/2014/main" id="{A0F4546F-C754-49B2-903C-04376AD6DFD5}"/>
              </a:ext>
            </a:extLst>
          </p:cNvPr>
          <p:cNvSpPr>
            <a:spLocks noGrp="1"/>
          </p:cNvSpPr>
          <p:nvPr>
            <p:ph idx="1"/>
          </p:nvPr>
        </p:nvSpPr>
        <p:spPr/>
        <p:txBody>
          <a:bodyPr/>
          <a:lstStyle/>
          <a:p>
            <a:r>
              <a:rPr lang="en-US" dirty="0"/>
              <a:t>Linux operating system</a:t>
            </a:r>
          </a:p>
          <a:p>
            <a:r>
              <a:rPr lang="en-US" dirty="0"/>
              <a:t>Flexible configurations utilizing off-the-shelf modules</a:t>
            </a:r>
          </a:p>
          <a:p>
            <a:r>
              <a:rPr lang="en-US" dirty="0"/>
              <a:t>Caltrans QPL </a:t>
            </a:r>
          </a:p>
          <a:p>
            <a:r>
              <a:rPr lang="en-US" dirty="0"/>
              <a:t>8 Line Display</a:t>
            </a:r>
          </a:p>
        </p:txBody>
      </p:sp>
      <p:sp>
        <p:nvSpPr>
          <p:cNvPr id="4" name="Footer Placeholder 3">
            <a:extLst>
              <a:ext uri="{FF2B5EF4-FFF2-40B4-BE49-F238E27FC236}">
                <a16:creationId xmlns:a16="http://schemas.microsoft.com/office/drawing/2014/main" id="{4B81EC2B-3F3D-4E62-96B3-1D1DF3803365}"/>
              </a:ext>
            </a:extLst>
          </p:cNvPr>
          <p:cNvSpPr>
            <a:spLocks noGrp="1"/>
          </p:cNvSpPr>
          <p:nvPr>
            <p:ph type="ftr" sz="quarter" idx="3"/>
          </p:nvPr>
        </p:nvSpPr>
        <p:spPr/>
        <p:txBody>
          <a:bodyPr/>
          <a:lstStyle/>
          <a:p>
            <a:r>
              <a:rPr lang="en-US"/>
              <a:t>© 2018 McCain Inc. All Rights Reserved.</a:t>
            </a:r>
            <a:endParaRPr lang="en-US" dirty="0"/>
          </a:p>
        </p:txBody>
      </p:sp>
      <p:pic>
        <p:nvPicPr>
          <p:cNvPr id="5" name="Picture 4">
            <a:extLst>
              <a:ext uri="{FF2B5EF4-FFF2-40B4-BE49-F238E27FC236}">
                <a16:creationId xmlns:a16="http://schemas.microsoft.com/office/drawing/2014/main" id="{29438FC8-BF17-4037-91AC-5FE56008DAD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58120" y="4001294"/>
            <a:ext cx="4737880" cy="1787473"/>
          </a:xfrm>
          <a:prstGeom prst="rect">
            <a:avLst/>
          </a:prstGeom>
        </p:spPr>
      </p:pic>
      <p:pic>
        <p:nvPicPr>
          <p:cNvPr id="7" name="Picture 6">
            <a:extLst>
              <a:ext uri="{FF2B5EF4-FFF2-40B4-BE49-F238E27FC236}">
                <a16:creationId xmlns:a16="http://schemas.microsoft.com/office/drawing/2014/main" id="{899CAAD1-1A65-4AC5-AFC6-0C6C4E27E9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6708" y="4001294"/>
            <a:ext cx="4473501" cy="1787473"/>
          </a:xfrm>
          <a:prstGeom prst="rect">
            <a:avLst/>
          </a:prstGeom>
        </p:spPr>
      </p:pic>
    </p:spTree>
    <p:extLst>
      <p:ext uri="{BB962C8B-B14F-4D97-AF65-F5344CB8AC3E}">
        <p14:creationId xmlns:p14="http://schemas.microsoft.com/office/powerpoint/2010/main" val="2849295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DBB38DB-5B80-4990-BDFA-3E0DD50AF267}"/>
              </a:ext>
            </a:extLst>
          </p:cNvPr>
          <p:cNvSpPr/>
          <p:nvPr/>
        </p:nvSpPr>
        <p:spPr>
          <a:xfrm>
            <a:off x="0" y="0"/>
            <a:ext cx="4591050" cy="6858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b="1" dirty="0">
              <a:solidFill>
                <a:schemeClr val="bg1"/>
              </a:solidFill>
              <a:latin typeface="Arial Narrow" panose="020B0606020202030204" pitchFamily="34" charset="0"/>
            </a:endParaRPr>
          </a:p>
        </p:txBody>
      </p:sp>
      <p:grpSp>
        <p:nvGrpSpPr>
          <p:cNvPr id="7" name="Group 6">
            <a:extLst>
              <a:ext uri="{FF2B5EF4-FFF2-40B4-BE49-F238E27FC236}">
                <a16:creationId xmlns:a16="http://schemas.microsoft.com/office/drawing/2014/main" id="{31A3F487-C916-4ECB-8241-F247B7EB01D9}"/>
              </a:ext>
            </a:extLst>
          </p:cNvPr>
          <p:cNvGrpSpPr/>
          <p:nvPr/>
        </p:nvGrpSpPr>
        <p:grpSpPr>
          <a:xfrm>
            <a:off x="419099" y="254757"/>
            <a:ext cx="3895725" cy="1230623"/>
            <a:chOff x="279251" y="267858"/>
            <a:chExt cx="3638550" cy="1230623"/>
          </a:xfrm>
        </p:grpSpPr>
        <p:grpSp>
          <p:nvGrpSpPr>
            <p:cNvPr id="8" name="Group 7">
              <a:extLst>
                <a:ext uri="{FF2B5EF4-FFF2-40B4-BE49-F238E27FC236}">
                  <a16:creationId xmlns:a16="http://schemas.microsoft.com/office/drawing/2014/main" id="{D0D6CE3D-F076-4682-983B-FAEBF0A84BFD}"/>
                </a:ext>
              </a:extLst>
            </p:cNvPr>
            <p:cNvGrpSpPr/>
            <p:nvPr/>
          </p:nvGrpSpPr>
          <p:grpSpPr>
            <a:xfrm>
              <a:off x="279251" y="267858"/>
              <a:ext cx="3638550" cy="1230623"/>
              <a:chOff x="555475" y="448833"/>
              <a:chExt cx="3638550" cy="1230623"/>
            </a:xfrm>
          </p:grpSpPr>
          <p:sp>
            <p:nvSpPr>
              <p:cNvPr id="10" name="TextBox 9">
                <a:extLst>
                  <a:ext uri="{FF2B5EF4-FFF2-40B4-BE49-F238E27FC236}">
                    <a16:creationId xmlns:a16="http://schemas.microsoft.com/office/drawing/2014/main" id="{A08B1387-E35F-4A53-888E-642C8B0B7669}"/>
                  </a:ext>
                </a:extLst>
              </p:cNvPr>
              <p:cNvSpPr txBox="1"/>
              <p:nvPr/>
            </p:nvSpPr>
            <p:spPr>
              <a:xfrm>
                <a:off x="1018079" y="1156236"/>
                <a:ext cx="1718105" cy="523220"/>
              </a:xfrm>
              <a:prstGeom prst="rect">
                <a:avLst/>
              </a:prstGeom>
              <a:noFill/>
            </p:spPr>
            <p:txBody>
              <a:bodyPr wrap="square" rtlCol="0">
                <a:spAutoFit/>
              </a:bodyPr>
              <a:lstStyle/>
              <a:p>
                <a:pPr algn="ctr"/>
                <a:r>
                  <a:rPr lang="en-US" sz="2800" dirty="0">
                    <a:solidFill>
                      <a:schemeClr val="tx1">
                        <a:lumMod val="65000"/>
                        <a:lumOff val="35000"/>
                      </a:schemeClr>
                    </a:solidFill>
                    <a:latin typeface="Arial Narrow" panose="020B0606020202030204" pitchFamily="34" charset="0"/>
                  </a:rPr>
                  <a:t>Shelf Mount</a:t>
                </a:r>
              </a:p>
            </p:txBody>
          </p:sp>
          <p:sp>
            <p:nvSpPr>
              <p:cNvPr id="11" name="TextBox 10">
                <a:extLst>
                  <a:ext uri="{FF2B5EF4-FFF2-40B4-BE49-F238E27FC236}">
                    <a16:creationId xmlns:a16="http://schemas.microsoft.com/office/drawing/2014/main" id="{B4E7C6E3-BDF5-4F40-AF07-3DD301D2C43B}"/>
                  </a:ext>
                </a:extLst>
              </p:cNvPr>
              <p:cNvSpPr txBox="1"/>
              <p:nvPr/>
            </p:nvSpPr>
            <p:spPr>
              <a:xfrm>
                <a:off x="555475" y="448833"/>
                <a:ext cx="3638550" cy="830997"/>
              </a:xfrm>
              <a:prstGeom prst="rect">
                <a:avLst/>
              </a:prstGeom>
              <a:noFill/>
            </p:spPr>
            <p:txBody>
              <a:bodyPr wrap="square" rtlCol="0">
                <a:spAutoFit/>
              </a:bodyPr>
              <a:lstStyle/>
              <a:p>
                <a:r>
                  <a:rPr lang="en-US" sz="4800" b="1" dirty="0" err="1">
                    <a:solidFill>
                      <a:schemeClr val="tx1">
                        <a:lumMod val="65000"/>
                        <a:lumOff val="35000"/>
                      </a:schemeClr>
                    </a:solidFill>
                    <a:latin typeface="Arial Narrow" panose="020B0606020202030204" pitchFamily="34" charset="0"/>
                  </a:rPr>
                  <a:t>FLeX</a:t>
                </a:r>
                <a:endParaRPr lang="en-US" sz="4800" b="1" dirty="0">
                  <a:solidFill>
                    <a:schemeClr val="tx1">
                      <a:lumMod val="65000"/>
                      <a:lumOff val="35000"/>
                    </a:schemeClr>
                  </a:solidFill>
                  <a:latin typeface="Arial Narrow" panose="020B0606020202030204" pitchFamily="34" charset="0"/>
                </a:endParaRPr>
              </a:p>
            </p:txBody>
          </p:sp>
        </p:grpSp>
        <p:cxnSp>
          <p:nvCxnSpPr>
            <p:cNvPr id="9" name="Straight Connector 8">
              <a:extLst>
                <a:ext uri="{FF2B5EF4-FFF2-40B4-BE49-F238E27FC236}">
                  <a16:creationId xmlns:a16="http://schemas.microsoft.com/office/drawing/2014/main" id="{44C0D4B6-C482-4F93-817C-0F256971A651}"/>
                </a:ext>
              </a:extLst>
            </p:cNvPr>
            <p:cNvCxnSpPr>
              <a:cxnSpLocks/>
            </p:cNvCxnSpPr>
            <p:nvPr/>
          </p:nvCxnSpPr>
          <p:spPr>
            <a:xfrm>
              <a:off x="365059" y="1000125"/>
              <a:ext cx="1915840" cy="0"/>
            </a:xfrm>
            <a:prstGeom prst="line">
              <a:avLst/>
            </a:prstGeom>
            <a:ln w="38100">
              <a:solidFill>
                <a:srgbClr val="FCDC4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ABADBBA-EF21-4666-818D-85ECE6145ACC}"/>
              </a:ext>
            </a:extLst>
          </p:cNvPr>
          <p:cNvSpPr/>
          <p:nvPr/>
        </p:nvSpPr>
        <p:spPr>
          <a:xfrm flipH="1">
            <a:off x="510972" y="987024"/>
            <a:ext cx="6004128" cy="559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ONLY 14” WIDE</a:t>
            </a:r>
          </a:p>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TS2 &amp; ATC/ITS SDLC PORTS</a:t>
            </a:r>
          </a:p>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SD CARD SUPPORT</a:t>
            </a:r>
          </a:p>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WIFI</a:t>
            </a:r>
          </a:p>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GPS/CELL MODEM</a:t>
            </a:r>
          </a:p>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16 Line Display</a:t>
            </a:r>
          </a:p>
        </p:txBody>
      </p:sp>
      <p:pic>
        <p:nvPicPr>
          <p:cNvPr id="16" name="Content Placeholder 7">
            <a:extLst>
              <a:ext uri="{FF2B5EF4-FFF2-40B4-BE49-F238E27FC236}">
                <a16:creationId xmlns:a16="http://schemas.microsoft.com/office/drawing/2014/main" id="{C2B0515B-13C3-4EE5-B0D7-FA157BF202DB}"/>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b="32331"/>
          <a:stretch/>
        </p:blipFill>
        <p:spPr>
          <a:xfrm>
            <a:off x="4591050" y="1"/>
            <a:ext cx="7600951" cy="6858000"/>
          </a:xfrm>
        </p:spPr>
      </p:pic>
    </p:spTree>
    <p:extLst>
      <p:ext uri="{BB962C8B-B14F-4D97-AF65-F5344CB8AC3E}">
        <p14:creationId xmlns:p14="http://schemas.microsoft.com/office/powerpoint/2010/main" val="294747285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AD3D46-A72D-41C0-B2FA-093BD666EE47}"/>
              </a:ext>
            </a:extLst>
          </p:cNvPr>
          <p:cNvSpPr/>
          <p:nvPr/>
        </p:nvSpPr>
        <p:spPr>
          <a:xfrm>
            <a:off x="5667374" y="0"/>
            <a:ext cx="6524627" cy="6858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b="1" dirty="0">
              <a:solidFill>
                <a:schemeClr val="bg1"/>
              </a:solidFill>
              <a:latin typeface="Arial Narrow" panose="020B0606020202030204" pitchFamily="34" charset="0"/>
            </a:endParaRPr>
          </a:p>
        </p:txBody>
      </p:sp>
      <p:sp>
        <p:nvSpPr>
          <p:cNvPr id="16" name="Rectangle 15">
            <a:extLst>
              <a:ext uri="{FF2B5EF4-FFF2-40B4-BE49-F238E27FC236}">
                <a16:creationId xmlns:a16="http://schemas.microsoft.com/office/drawing/2014/main" id="{242DA429-A4B9-4E6B-9051-9BCEC2DBD738}"/>
              </a:ext>
            </a:extLst>
          </p:cNvPr>
          <p:cNvSpPr/>
          <p:nvPr/>
        </p:nvSpPr>
        <p:spPr>
          <a:xfrm flipH="1">
            <a:off x="6438983" y="1428750"/>
            <a:ext cx="5219616" cy="5019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STANDARD 19” WIDE</a:t>
            </a:r>
          </a:p>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CALTRANS CABINET COMPATIBLE</a:t>
            </a:r>
          </a:p>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ATC CABINET COMPATIBLE </a:t>
            </a:r>
          </a:p>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SD CARD SUPPORT</a:t>
            </a:r>
          </a:p>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WIFI</a:t>
            </a:r>
          </a:p>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GPS/CELL MODEM</a:t>
            </a:r>
          </a:p>
          <a:p>
            <a:pPr marL="342900" indent="-342900">
              <a:lnSpc>
                <a:spcPct val="250000"/>
              </a:lnSpc>
              <a:buBlip>
                <a:blip r:embed="rId3"/>
              </a:buBlip>
            </a:pPr>
            <a:r>
              <a:rPr lang="en-US" sz="2000" dirty="0">
                <a:solidFill>
                  <a:schemeClr val="tx1">
                    <a:lumMod val="65000"/>
                    <a:lumOff val="35000"/>
                  </a:schemeClr>
                </a:solidFill>
                <a:latin typeface="Arial" panose="020B0604020202020204" pitchFamily="34" charset="0"/>
                <a:cs typeface="Arial" panose="020B0604020202020204" pitchFamily="34" charset="0"/>
              </a:rPr>
              <a:t>16 Line Display</a:t>
            </a:r>
          </a:p>
        </p:txBody>
      </p:sp>
      <p:grpSp>
        <p:nvGrpSpPr>
          <p:cNvPr id="15" name="Group 14">
            <a:extLst>
              <a:ext uri="{FF2B5EF4-FFF2-40B4-BE49-F238E27FC236}">
                <a16:creationId xmlns:a16="http://schemas.microsoft.com/office/drawing/2014/main" id="{E0581CD3-8396-4F4C-99FC-39CF9C130810}"/>
              </a:ext>
            </a:extLst>
          </p:cNvPr>
          <p:cNvGrpSpPr/>
          <p:nvPr/>
        </p:nvGrpSpPr>
        <p:grpSpPr>
          <a:xfrm>
            <a:off x="6353175" y="359364"/>
            <a:ext cx="3895725" cy="1230623"/>
            <a:chOff x="279251" y="267858"/>
            <a:chExt cx="3638550" cy="1230623"/>
          </a:xfrm>
        </p:grpSpPr>
        <p:grpSp>
          <p:nvGrpSpPr>
            <p:cNvPr id="17" name="Group 16">
              <a:extLst>
                <a:ext uri="{FF2B5EF4-FFF2-40B4-BE49-F238E27FC236}">
                  <a16:creationId xmlns:a16="http://schemas.microsoft.com/office/drawing/2014/main" id="{54D0F7B1-68BC-4C11-8DD3-18E48FA84DBE}"/>
                </a:ext>
              </a:extLst>
            </p:cNvPr>
            <p:cNvGrpSpPr/>
            <p:nvPr/>
          </p:nvGrpSpPr>
          <p:grpSpPr>
            <a:xfrm>
              <a:off x="279251" y="267858"/>
              <a:ext cx="3638550" cy="1230623"/>
              <a:chOff x="555475" y="448833"/>
              <a:chExt cx="3638550" cy="1230623"/>
            </a:xfrm>
          </p:grpSpPr>
          <p:sp>
            <p:nvSpPr>
              <p:cNvPr id="19" name="TextBox 18">
                <a:extLst>
                  <a:ext uri="{FF2B5EF4-FFF2-40B4-BE49-F238E27FC236}">
                    <a16:creationId xmlns:a16="http://schemas.microsoft.com/office/drawing/2014/main" id="{5E9BA6C3-FCCA-429F-AD42-890B5A897005}"/>
                  </a:ext>
                </a:extLst>
              </p:cNvPr>
              <p:cNvSpPr txBox="1"/>
              <p:nvPr/>
            </p:nvSpPr>
            <p:spPr>
              <a:xfrm>
                <a:off x="715607" y="1156236"/>
                <a:ext cx="2020577" cy="523220"/>
              </a:xfrm>
              <a:prstGeom prst="rect">
                <a:avLst/>
              </a:prstGeom>
              <a:noFill/>
            </p:spPr>
            <p:txBody>
              <a:bodyPr wrap="square" rtlCol="0">
                <a:spAutoFit/>
              </a:bodyPr>
              <a:lstStyle/>
              <a:p>
                <a:pPr algn="ctr"/>
                <a:r>
                  <a:rPr lang="en-US" sz="2800" dirty="0">
                    <a:solidFill>
                      <a:schemeClr val="tx1">
                        <a:lumMod val="65000"/>
                        <a:lumOff val="35000"/>
                      </a:schemeClr>
                    </a:solidFill>
                    <a:latin typeface="Arial Narrow" panose="020B0606020202030204" pitchFamily="34" charset="0"/>
                  </a:rPr>
                  <a:t>RACK MOUNT</a:t>
                </a:r>
              </a:p>
            </p:txBody>
          </p:sp>
          <p:sp>
            <p:nvSpPr>
              <p:cNvPr id="20" name="TextBox 19">
                <a:extLst>
                  <a:ext uri="{FF2B5EF4-FFF2-40B4-BE49-F238E27FC236}">
                    <a16:creationId xmlns:a16="http://schemas.microsoft.com/office/drawing/2014/main" id="{AD3694B4-99A4-4749-8EF8-3341A24F0EB9}"/>
                  </a:ext>
                </a:extLst>
              </p:cNvPr>
              <p:cNvSpPr txBox="1"/>
              <p:nvPr/>
            </p:nvSpPr>
            <p:spPr>
              <a:xfrm>
                <a:off x="555475" y="448833"/>
                <a:ext cx="3638550" cy="830997"/>
              </a:xfrm>
              <a:prstGeom prst="rect">
                <a:avLst/>
              </a:prstGeom>
              <a:noFill/>
            </p:spPr>
            <p:txBody>
              <a:bodyPr wrap="square" rtlCol="0">
                <a:spAutoFit/>
              </a:bodyPr>
              <a:lstStyle/>
              <a:p>
                <a:r>
                  <a:rPr lang="en-US" sz="4800" b="1" dirty="0" err="1">
                    <a:solidFill>
                      <a:schemeClr val="tx1">
                        <a:lumMod val="65000"/>
                        <a:lumOff val="35000"/>
                      </a:schemeClr>
                    </a:solidFill>
                    <a:latin typeface="Arial Narrow" panose="020B0606020202030204" pitchFamily="34" charset="0"/>
                  </a:rPr>
                  <a:t>FLeX</a:t>
                </a:r>
                <a:endParaRPr lang="en-US" sz="4800" b="1" dirty="0">
                  <a:solidFill>
                    <a:schemeClr val="tx1">
                      <a:lumMod val="65000"/>
                      <a:lumOff val="35000"/>
                    </a:schemeClr>
                  </a:solidFill>
                  <a:latin typeface="Arial Narrow" panose="020B0606020202030204" pitchFamily="34" charset="0"/>
                </a:endParaRPr>
              </a:p>
            </p:txBody>
          </p:sp>
        </p:grpSp>
        <p:cxnSp>
          <p:nvCxnSpPr>
            <p:cNvPr id="18" name="Straight Connector 17">
              <a:extLst>
                <a:ext uri="{FF2B5EF4-FFF2-40B4-BE49-F238E27FC236}">
                  <a16:creationId xmlns:a16="http://schemas.microsoft.com/office/drawing/2014/main" id="{73CE2E46-B4EC-4FA2-8C39-1DB82BCE3632}"/>
                </a:ext>
              </a:extLst>
            </p:cNvPr>
            <p:cNvCxnSpPr>
              <a:cxnSpLocks/>
            </p:cNvCxnSpPr>
            <p:nvPr/>
          </p:nvCxnSpPr>
          <p:spPr>
            <a:xfrm>
              <a:off x="365059" y="1000125"/>
              <a:ext cx="1915840" cy="0"/>
            </a:xfrm>
            <a:prstGeom prst="line">
              <a:avLst/>
            </a:prstGeom>
            <a:ln w="38100">
              <a:solidFill>
                <a:srgbClr val="FCDC41"/>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A540C2D4-8784-4EA7-AA47-6B98B682A64F}"/>
              </a:ext>
            </a:extLst>
          </p:cNvPr>
          <p:cNvPicPr>
            <a:picLocks noChangeAspect="1"/>
          </p:cNvPicPr>
          <p:nvPr/>
        </p:nvPicPr>
        <p:blipFill rotWithShape="1">
          <a:blip r:embed="rId4">
            <a:extLst>
              <a:ext uri="{28A0092B-C50C-407E-A947-70E740481C1C}">
                <a14:useLocalDpi xmlns:a14="http://schemas.microsoft.com/office/drawing/2010/main" val="0"/>
              </a:ext>
            </a:extLst>
          </a:blip>
          <a:srcRect t="13472" b="5855"/>
          <a:stretch/>
        </p:blipFill>
        <p:spPr>
          <a:xfrm>
            <a:off x="41" y="0"/>
            <a:ext cx="5667333" cy="6858000"/>
          </a:xfrm>
          <a:prstGeom prst="rect">
            <a:avLst/>
          </a:prstGeom>
        </p:spPr>
      </p:pic>
    </p:spTree>
    <p:extLst>
      <p:ext uri="{BB962C8B-B14F-4D97-AF65-F5344CB8AC3E}">
        <p14:creationId xmlns:p14="http://schemas.microsoft.com/office/powerpoint/2010/main" val="3993967863"/>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B137E-7C07-4561-9D75-27D35748DA5F}"/>
              </a:ext>
            </a:extLst>
          </p:cNvPr>
          <p:cNvSpPr>
            <a:spLocks noGrp="1"/>
          </p:cNvSpPr>
          <p:nvPr>
            <p:ph type="title"/>
          </p:nvPr>
        </p:nvSpPr>
        <p:spPr>
          <a:xfrm>
            <a:off x="660400" y="2681635"/>
            <a:ext cx="4254500" cy="1325563"/>
          </a:xfrm>
        </p:spPr>
        <p:txBody>
          <a:bodyPr>
            <a:normAutofit fontScale="90000"/>
          </a:bodyPr>
          <a:lstStyle/>
          <a:p>
            <a:pPr algn="ctr"/>
            <a:r>
              <a:rPr lang="en-US" sz="6600" dirty="0"/>
              <a:t>QUESTIONS?</a:t>
            </a:r>
          </a:p>
        </p:txBody>
      </p:sp>
      <p:sp>
        <p:nvSpPr>
          <p:cNvPr id="8" name="Rectangle 7">
            <a:extLst>
              <a:ext uri="{FF2B5EF4-FFF2-40B4-BE49-F238E27FC236}">
                <a16:creationId xmlns:a16="http://schemas.microsoft.com/office/drawing/2014/main" id="{2E9DDBDA-07FE-4692-B486-81ABFB92F108}"/>
              </a:ext>
            </a:extLst>
          </p:cNvPr>
          <p:cNvSpPr/>
          <p:nvPr/>
        </p:nvSpPr>
        <p:spPr>
          <a:xfrm>
            <a:off x="419100" y="1130300"/>
            <a:ext cx="11264900" cy="4445000"/>
          </a:xfrm>
          <a:prstGeom prst="rect">
            <a:avLst/>
          </a:prstGeom>
          <a:noFill/>
          <a:ln w="76200">
            <a:solidFill>
              <a:srgbClr val="FCD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95D26E-0F30-4B57-840B-E878F6B67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700" y="300958"/>
            <a:ext cx="7886700" cy="7120635"/>
          </a:xfrm>
          <a:prstGeom prst="rect">
            <a:avLst/>
          </a:prstGeom>
        </p:spPr>
      </p:pic>
    </p:spTree>
    <p:extLst>
      <p:ext uri="{BB962C8B-B14F-4D97-AF65-F5344CB8AC3E}">
        <p14:creationId xmlns:p14="http://schemas.microsoft.com/office/powerpoint/2010/main" val="30851454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B895-B38A-49F1-B29E-A7550E2599E9}"/>
              </a:ext>
            </a:extLst>
          </p:cNvPr>
          <p:cNvSpPr>
            <a:spLocks noGrp="1"/>
          </p:cNvSpPr>
          <p:nvPr>
            <p:ph type="title"/>
          </p:nvPr>
        </p:nvSpPr>
        <p:spPr/>
        <p:txBody>
          <a:bodyPr/>
          <a:lstStyle/>
          <a:p>
            <a:r>
              <a:rPr lang="en-US" dirty="0"/>
              <a:t>Controller Standards and Specifications</a:t>
            </a:r>
          </a:p>
        </p:txBody>
      </p:sp>
      <p:sp>
        <p:nvSpPr>
          <p:cNvPr id="3" name="Text Placeholder 2">
            <a:extLst>
              <a:ext uri="{FF2B5EF4-FFF2-40B4-BE49-F238E27FC236}">
                <a16:creationId xmlns:a16="http://schemas.microsoft.com/office/drawing/2014/main" id="{F73659E8-E63A-4FD7-9F03-515A3EEDB340}"/>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CE862F57-3CFA-430D-BA11-49ABE770CCD5}"/>
              </a:ext>
            </a:extLst>
          </p:cNvPr>
          <p:cNvSpPr>
            <a:spLocks noGrp="1"/>
          </p:cNvSpPr>
          <p:nvPr>
            <p:ph type="ftr" sz="quarter" idx="3"/>
          </p:nvPr>
        </p:nvSpPr>
        <p:spPr/>
        <p:txBody>
          <a:bodyPr/>
          <a:lstStyle/>
          <a:p>
            <a:r>
              <a:rPr lang="en-US"/>
              <a:t>© 2018 McCain Inc. All Rights Reserved.</a:t>
            </a:r>
            <a:endParaRPr lang="en-US" dirty="0"/>
          </a:p>
        </p:txBody>
      </p:sp>
    </p:spTree>
    <p:extLst>
      <p:ext uri="{BB962C8B-B14F-4D97-AF65-F5344CB8AC3E}">
        <p14:creationId xmlns:p14="http://schemas.microsoft.com/office/powerpoint/2010/main" val="305422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CA6A-FF7F-4ABB-9162-DF286ABA4E89}"/>
              </a:ext>
            </a:extLst>
          </p:cNvPr>
          <p:cNvSpPr>
            <a:spLocks noGrp="1"/>
          </p:cNvSpPr>
          <p:nvPr>
            <p:ph type="title"/>
          </p:nvPr>
        </p:nvSpPr>
        <p:spPr/>
        <p:txBody>
          <a:bodyPr/>
          <a:lstStyle/>
          <a:p>
            <a:r>
              <a:rPr lang="en-US" dirty="0"/>
              <a:t>Controller Standards &amp; Specifications</a:t>
            </a:r>
          </a:p>
        </p:txBody>
      </p:sp>
      <p:sp>
        <p:nvSpPr>
          <p:cNvPr id="3" name="Content Placeholder 2">
            <a:extLst>
              <a:ext uri="{FF2B5EF4-FFF2-40B4-BE49-F238E27FC236}">
                <a16:creationId xmlns:a16="http://schemas.microsoft.com/office/drawing/2014/main" id="{4B65D243-70C5-4B1D-A05C-65686B82A905}"/>
              </a:ext>
            </a:extLst>
          </p:cNvPr>
          <p:cNvSpPr>
            <a:spLocks noGrp="1"/>
          </p:cNvSpPr>
          <p:nvPr>
            <p:ph idx="1"/>
          </p:nvPr>
        </p:nvSpPr>
        <p:spPr/>
        <p:txBody>
          <a:bodyPr/>
          <a:lstStyle/>
          <a:p>
            <a:r>
              <a:rPr lang="en-US" b="1" dirty="0"/>
              <a:t>Caltrans TEES </a:t>
            </a:r>
            <a:r>
              <a:rPr lang="en-US" dirty="0"/>
              <a:t>– Agency specification</a:t>
            </a:r>
          </a:p>
          <a:p>
            <a:pPr lvl="1"/>
            <a:r>
              <a:rPr lang="en-US" dirty="0"/>
              <a:t>Model 170 </a:t>
            </a:r>
          </a:p>
          <a:p>
            <a:pPr lvl="1"/>
            <a:r>
              <a:rPr lang="en-US" dirty="0"/>
              <a:t>Model 2070 </a:t>
            </a:r>
          </a:p>
          <a:p>
            <a:r>
              <a:rPr lang="en-US" b="1" dirty="0"/>
              <a:t>NEMA</a:t>
            </a:r>
            <a:r>
              <a:rPr lang="en-US" dirty="0"/>
              <a:t> – Functional standard</a:t>
            </a:r>
          </a:p>
          <a:p>
            <a:pPr lvl="1"/>
            <a:r>
              <a:rPr lang="en-US" dirty="0"/>
              <a:t>Traffic signal 1 (TS1) </a:t>
            </a:r>
          </a:p>
          <a:p>
            <a:pPr lvl="1"/>
            <a:r>
              <a:rPr lang="en-US" dirty="0"/>
              <a:t>Traffic signal 2 (TS2) </a:t>
            </a:r>
          </a:p>
          <a:p>
            <a:r>
              <a:rPr lang="en-US" b="1" dirty="0"/>
              <a:t>ITE/ NEMA/ AASHTO </a:t>
            </a:r>
            <a:r>
              <a:rPr lang="en-US" dirty="0"/>
              <a:t>– Functional standard (funded by FHWA)</a:t>
            </a:r>
          </a:p>
          <a:p>
            <a:pPr lvl="1"/>
            <a:r>
              <a:rPr lang="en-US" dirty="0"/>
              <a:t>Advance Transportation Controller (ATC)</a:t>
            </a:r>
          </a:p>
          <a:p>
            <a:pPr lvl="2"/>
            <a:r>
              <a:rPr lang="en-US" dirty="0"/>
              <a:t>ATC 5.2b</a:t>
            </a:r>
          </a:p>
          <a:p>
            <a:pPr lvl="2"/>
            <a:r>
              <a:rPr lang="en-US" dirty="0"/>
              <a:t>ATC 6.24</a:t>
            </a:r>
          </a:p>
        </p:txBody>
      </p:sp>
      <p:sp>
        <p:nvSpPr>
          <p:cNvPr id="4" name="Footer Placeholder 3">
            <a:extLst>
              <a:ext uri="{FF2B5EF4-FFF2-40B4-BE49-F238E27FC236}">
                <a16:creationId xmlns:a16="http://schemas.microsoft.com/office/drawing/2014/main" id="{27CE8F72-A495-46BD-AA70-8B5437EAB9F1}"/>
              </a:ext>
            </a:extLst>
          </p:cNvPr>
          <p:cNvSpPr>
            <a:spLocks noGrp="1"/>
          </p:cNvSpPr>
          <p:nvPr>
            <p:ph type="ftr" sz="quarter" idx="3"/>
          </p:nvPr>
        </p:nvSpPr>
        <p:spPr/>
        <p:txBody>
          <a:bodyPr/>
          <a:lstStyle/>
          <a:p>
            <a:r>
              <a:rPr lang="en-US"/>
              <a:t>© 2018 McCain Inc. All Rights Reserved.</a:t>
            </a:r>
            <a:endParaRPr lang="en-US" dirty="0"/>
          </a:p>
        </p:txBody>
      </p:sp>
    </p:spTree>
    <p:extLst>
      <p:ext uri="{BB962C8B-B14F-4D97-AF65-F5344CB8AC3E}">
        <p14:creationId xmlns:p14="http://schemas.microsoft.com/office/powerpoint/2010/main" val="30833591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FD9C-9ED2-4871-BFEF-7A576BDB863C}"/>
              </a:ext>
            </a:extLst>
          </p:cNvPr>
          <p:cNvSpPr>
            <a:spLocks noGrp="1"/>
          </p:cNvSpPr>
          <p:nvPr>
            <p:ph type="title"/>
          </p:nvPr>
        </p:nvSpPr>
        <p:spPr/>
        <p:txBody>
          <a:bodyPr/>
          <a:lstStyle/>
          <a:p>
            <a:r>
              <a:rPr lang="en-US" dirty="0"/>
              <a:t>Legacy Traffic Signal Controllers</a:t>
            </a:r>
          </a:p>
        </p:txBody>
      </p:sp>
      <p:sp>
        <p:nvSpPr>
          <p:cNvPr id="3" name="Text Placeholder 2">
            <a:extLst>
              <a:ext uri="{FF2B5EF4-FFF2-40B4-BE49-F238E27FC236}">
                <a16:creationId xmlns:a16="http://schemas.microsoft.com/office/drawing/2014/main" id="{BDD2CFE0-7B9A-41CC-93EC-11262F51E0DC}"/>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BF3AC884-137E-4702-BA3F-DA7834564629}"/>
              </a:ext>
            </a:extLst>
          </p:cNvPr>
          <p:cNvSpPr>
            <a:spLocks noGrp="1"/>
          </p:cNvSpPr>
          <p:nvPr>
            <p:ph type="ftr" sz="quarter" idx="3"/>
          </p:nvPr>
        </p:nvSpPr>
        <p:spPr/>
        <p:txBody>
          <a:bodyPr/>
          <a:lstStyle/>
          <a:p>
            <a:r>
              <a:rPr lang="en-US"/>
              <a:t>© 2018 McCain Inc. All Rights Reserved.</a:t>
            </a:r>
            <a:endParaRPr lang="en-US" dirty="0"/>
          </a:p>
        </p:txBody>
      </p:sp>
    </p:spTree>
    <p:extLst>
      <p:ext uri="{BB962C8B-B14F-4D97-AF65-F5344CB8AC3E}">
        <p14:creationId xmlns:p14="http://schemas.microsoft.com/office/powerpoint/2010/main" val="4113966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403E74D-BD51-4664-B0F8-A90788031C3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27" t="1" r="1239" b="218"/>
          <a:stretch/>
        </p:blipFill>
        <p:spPr>
          <a:xfrm>
            <a:off x="-1" y="1"/>
            <a:ext cx="12192001" cy="6858000"/>
          </a:xfrm>
        </p:spPr>
      </p:pic>
      <p:sp>
        <p:nvSpPr>
          <p:cNvPr id="2" name="Rectangle 1">
            <a:extLst>
              <a:ext uri="{FF2B5EF4-FFF2-40B4-BE49-F238E27FC236}">
                <a16:creationId xmlns:a16="http://schemas.microsoft.com/office/drawing/2014/main" id="{27F0B274-39CE-43EB-9932-846BF270E71D}"/>
              </a:ext>
            </a:extLst>
          </p:cNvPr>
          <p:cNvSpPr/>
          <p:nvPr/>
        </p:nvSpPr>
        <p:spPr>
          <a:xfrm>
            <a:off x="-1" y="0"/>
            <a:ext cx="4410635" cy="68580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b="1" dirty="0">
              <a:solidFill>
                <a:schemeClr val="bg1"/>
              </a:solidFill>
              <a:latin typeface="Arial Narrow" panose="020B0606020202030204" pitchFamily="34" charset="0"/>
            </a:endParaRPr>
          </a:p>
        </p:txBody>
      </p:sp>
      <p:grpSp>
        <p:nvGrpSpPr>
          <p:cNvPr id="30" name="Group 29">
            <a:extLst>
              <a:ext uri="{FF2B5EF4-FFF2-40B4-BE49-F238E27FC236}">
                <a16:creationId xmlns:a16="http://schemas.microsoft.com/office/drawing/2014/main" id="{AECCD4AF-0B49-4E2A-96CE-EA389F835358}"/>
              </a:ext>
            </a:extLst>
          </p:cNvPr>
          <p:cNvGrpSpPr/>
          <p:nvPr/>
        </p:nvGrpSpPr>
        <p:grpSpPr>
          <a:xfrm>
            <a:off x="504908" y="254757"/>
            <a:ext cx="1751047" cy="1212406"/>
            <a:chOff x="365059" y="267858"/>
            <a:chExt cx="1751047" cy="1212406"/>
          </a:xfrm>
        </p:grpSpPr>
        <p:grpSp>
          <p:nvGrpSpPr>
            <p:cNvPr id="27" name="Group 26">
              <a:extLst>
                <a:ext uri="{FF2B5EF4-FFF2-40B4-BE49-F238E27FC236}">
                  <a16:creationId xmlns:a16="http://schemas.microsoft.com/office/drawing/2014/main" id="{E71CEFC0-0AD0-4B6F-9578-63F9EBF52223}"/>
                </a:ext>
              </a:extLst>
            </p:cNvPr>
            <p:cNvGrpSpPr/>
            <p:nvPr/>
          </p:nvGrpSpPr>
          <p:grpSpPr>
            <a:xfrm>
              <a:off x="365059" y="267858"/>
              <a:ext cx="1751047" cy="1212406"/>
              <a:chOff x="641283" y="448833"/>
              <a:chExt cx="1751047" cy="1212406"/>
            </a:xfrm>
          </p:grpSpPr>
          <p:sp>
            <p:nvSpPr>
              <p:cNvPr id="24" name="TextBox 23">
                <a:extLst>
                  <a:ext uri="{FF2B5EF4-FFF2-40B4-BE49-F238E27FC236}">
                    <a16:creationId xmlns:a16="http://schemas.microsoft.com/office/drawing/2014/main" id="{D24E08C2-0387-40E5-8C82-3F971E1C7FBD}"/>
                  </a:ext>
                </a:extLst>
              </p:cNvPr>
              <p:cNvSpPr txBox="1"/>
              <p:nvPr/>
            </p:nvSpPr>
            <p:spPr>
              <a:xfrm>
                <a:off x="1354104" y="1138019"/>
                <a:ext cx="1038226" cy="523220"/>
              </a:xfrm>
              <a:prstGeom prst="rect">
                <a:avLst/>
              </a:prstGeom>
              <a:noFill/>
            </p:spPr>
            <p:txBody>
              <a:bodyPr wrap="square" rtlCol="0">
                <a:spAutoFit/>
              </a:bodyPr>
              <a:lstStyle/>
              <a:p>
                <a:pPr algn="ctr"/>
                <a:r>
                  <a:rPr lang="en-US" sz="2800" dirty="0">
                    <a:solidFill>
                      <a:schemeClr val="tx1">
                        <a:lumMod val="65000"/>
                        <a:lumOff val="35000"/>
                      </a:schemeClr>
                    </a:solidFill>
                    <a:latin typeface="Arial Narrow" panose="020B0606020202030204" pitchFamily="34" charset="0"/>
                  </a:rPr>
                  <a:t>PROS</a:t>
                </a:r>
              </a:p>
            </p:txBody>
          </p:sp>
          <p:sp>
            <p:nvSpPr>
              <p:cNvPr id="25" name="TextBox 24">
                <a:extLst>
                  <a:ext uri="{FF2B5EF4-FFF2-40B4-BE49-F238E27FC236}">
                    <a16:creationId xmlns:a16="http://schemas.microsoft.com/office/drawing/2014/main" id="{9968055C-E138-4566-ADE5-96A3BC5BA7FB}"/>
                  </a:ext>
                </a:extLst>
              </p:cNvPr>
              <p:cNvSpPr txBox="1"/>
              <p:nvPr/>
            </p:nvSpPr>
            <p:spPr>
              <a:xfrm>
                <a:off x="641283" y="448833"/>
                <a:ext cx="1425642" cy="830997"/>
              </a:xfrm>
              <a:prstGeom prst="rect">
                <a:avLst/>
              </a:prstGeom>
              <a:noFill/>
            </p:spPr>
            <p:txBody>
              <a:bodyPr wrap="square" rtlCol="0">
                <a:spAutoFit/>
              </a:bodyPr>
              <a:lstStyle/>
              <a:p>
                <a:pPr algn="ctr"/>
                <a:r>
                  <a:rPr lang="en-US" sz="4800" b="1" dirty="0">
                    <a:solidFill>
                      <a:schemeClr val="tx1">
                        <a:lumMod val="65000"/>
                        <a:lumOff val="35000"/>
                      </a:schemeClr>
                    </a:solidFill>
                    <a:latin typeface="Arial Narrow" panose="020B0606020202030204" pitchFamily="34" charset="0"/>
                  </a:rPr>
                  <a:t>170E</a:t>
                </a:r>
              </a:p>
            </p:txBody>
          </p:sp>
        </p:grpSp>
        <p:cxnSp>
          <p:nvCxnSpPr>
            <p:cNvPr id="29" name="Straight Connector 28">
              <a:extLst>
                <a:ext uri="{FF2B5EF4-FFF2-40B4-BE49-F238E27FC236}">
                  <a16:creationId xmlns:a16="http://schemas.microsoft.com/office/drawing/2014/main" id="{D3F6C337-07D7-46D3-AB38-FD2DBA77743B}"/>
                </a:ext>
              </a:extLst>
            </p:cNvPr>
            <p:cNvCxnSpPr/>
            <p:nvPr/>
          </p:nvCxnSpPr>
          <p:spPr>
            <a:xfrm>
              <a:off x="365059" y="1000125"/>
              <a:ext cx="1749491" cy="0"/>
            </a:xfrm>
            <a:prstGeom prst="line">
              <a:avLst/>
            </a:prstGeom>
            <a:ln w="38100">
              <a:solidFill>
                <a:srgbClr val="FCDC41"/>
              </a:solidFill>
            </a:ln>
          </p:spPr>
          <p:style>
            <a:lnRef idx="1">
              <a:schemeClr val="accent1"/>
            </a:lnRef>
            <a:fillRef idx="0">
              <a:schemeClr val="accent1"/>
            </a:fillRef>
            <a:effectRef idx="0">
              <a:schemeClr val="accent1"/>
            </a:effectRef>
            <a:fontRef idx="minor">
              <a:schemeClr val="tx1"/>
            </a:fontRef>
          </p:style>
        </p:cxnSp>
      </p:grpSp>
      <p:sp>
        <p:nvSpPr>
          <p:cNvPr id="31" name="Oval 30">
            <a:extLst>
              <a:ext uri="{FF2B5EF4-FFF2-40B4-BE49-F238E27FC236}">
                <a16:creationId xmlns:a16="http://schemas.microsoft.com/office/drawing/2014/main" id="{72E3B471-2CEE-4A63-9522-9E27B6F6AC98}"/>
              </a:ext>
            </a:extLst>
          </p:cNvPr>
          <p:cNvSpPr/>
          <p:nvPr/>
        </p:nvSpPr>
        <p:spPr>
          <a:xfrm rot="1220945">
            <a:off x="9687551" y="4346089"/>
            <a:ext cx="2231922" cy="2145864"/>
          </a:xfrm>
          <a:prstGeom prst="ellipse">
            <a:avLst/>
          </a:prstGeom>
          <a:solidFill>
            <a:srgbClr val="828A8F">
              <a:alpha val="85098"/>
            </a:srgbClr>
          </a:solidFill>
          <a:ln>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McCain is the only MFG still producing this controller</a:t>
            </a:r>
          </a:p>
        </p:txBody>
      </p:sp>
      <p:sp>
        <p:nvSpPr>
          <p:cNvPr id="15" name="Rectangle 14">
            <a:extLst>
              <a:ext uri="{FF2B5EF4-FFF2-40B4-BE49-F238E27FC236}">
                <a16:creationId xmlns:a16="http://schemas.microsoft.com/office/drawing/2014/main" id="{F123A3E4-E715-41C1-B2FA-704A28F262D6}"/>
              </a:ext>
            </a:extLst>
          </p:cNvPr>
          <p:cNvSpPr/>
          <p:nvPr/>
        </p:nvSpPr>
        <p:spPr>
          <a:xfrm flipH="1">
            <a:off x="838200" y="987024"/>
            <a:ext cx="3787773" cy="5870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3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RELIABLE</a:t>
            </a:r>
          </a:p>
          <a:p>
            <a:pPr marL="342900" indent="-342900">
              <a:lnSpc>
                <a:spcPct val="3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ROBUST</a:t>
            </a:r>
          </a:p>
          <a:p>
            <a:pPr marL="342900" indent="-342900">
              <a:lnSpc>
                <a:spcPct val="3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FLEXIBLE</a:t>
            </a:r>
          </a:p>
          <a:p>
            <a:pPr marL="342900" indent="-342900">
              <a:lnSpc>
                <a:spcPct val="3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PROVEN</a:t>
            </a:r>
          </a:p>
          <a:p>
            <a:pPr marL="342900" indent="-342900">
              <a:lnSpc>
                <a:spcPct val="3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USER FRIENDLY</a:t>
            </a:r>
          </a:p>
        </p:txBody>
      </p:sp>
    </p:spTree>
    <p:extLst>
      <p:ext uri="{BB962C8B-B14F-4D97-AF65-F5344CB8AC3E}">
        <p14:creationId xmlns:p14="http://schemas.microsoft.com/office/powerpoint/2010/main" val="315363441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403E74D-BD51-4664-B0F8-A90788031C3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27" t="1" r="1239" b="218"/>
          <a:stretch/>
        </p:blipFill>
        <p:spPr>
          <a:xfrm>
            <a:off x="-1" y="1"/>
            <a:ext cx="12192001" cy="6858000"/>
          </a:xfrm>
        </p:spPr>
      </p:pic>
      <p:sp>
        <p:nvSpPr>
          <p:cNvPr id="2" name="Rectangle 1">
            <a:extLst>
              <a:ext uri="{FF2B5EF4-FFF2-40B4-BE49-F238E27FC236}">
                <a16:creationId xmlns:a16="http://schemas.microsoft.com/office/drawing/2014/main" id="{27F0B274-39CE-43EB-9932-846BF270E71D}"/>
              </a:ext>
            </a:extLst>
          </p:cNvPr>
          <p:cNvSpPr/>
          <p:nvPr/>
        </p:nvSpPr>
        <p:spPr>
          <a:xfrm>
            <a:off x="6283374" y="0"/>
            <a:ext cx="5909534" cy="68580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b="1" dirty="0">
              <a:solidFill>
                <a:schemeClr val="bg1"/>
              </a:solidFill>
              <a:latin typeface="Arial Narrow" panose="020B0606020202030204" pitchFamily="34" charset="0"/>
            </a:endParaRPr>
          </a:p>
        </p:txBody>
      </p:sp>
      <p:grpSp>
        <p:nvGrpSpPr>
          <p:cNvPr id="30" name="Group 29">
            <a:extLst>
              <a:ext uri="{FF2B5EF4-FFF2-40B4-BE49-F238E27FC236}">
                <a16:creationId xmlns:a16="http://schemas.microsoft.com/office/drawing/2014/main" id="{AECCD4AF-0B49-4E2A-96CE-EA389F835358}"/>
              </a:ext>
            </a:extLst>
          </p:cNvPr>
          <p:cNvGrpSpPr/>
          <p:nvPr/>
        </p:nvGrpSpPr>
        <p:grpSpPr>
          <a:xfrm>
            <a:off x="6809843" y="88743"/>
            <a:ext cx="1751047" cy="1212406"/>
            <a:chOff x="365059" y="267858"/>
            <a:chExt cx="1751047" cy="1212406"/>
          </a:xfrm>
        </p:grpSpPr>
        <p:grpSp>
          <p:nvGrpSpPr>
            <p:cNvPr id="27" name="Group 26">
              <a:extLst>
                <a:ext uri="{FF2B5EF4-FFF2-40B4-BE49-F238E27FC236}">
                  <a16:creationId xmlns:a16="http://schemas.microsoft.com/office/drawing/2014/main" id="{E71CEFC0-0AD0-4B6F-9578-63F9EBF52223}"/>
                </a:ext>
              </a:extLst>
            </p:cNvPr>
            <p:cNvGrpSpPr/>
            <p:nvPr/>
          </p:nvGrpSpPr>
          <p:grpSpPr>
            <a:xfrm>
              <a:off x="365059" y="267858"/>
              <a:ext cx="1751047" cy="1212406"/>
              <a:chOff x="641283" y="448833"/>
              <a:chExt cx="1751047" cy="1212406"/>
            </a:xfrm>
          </p:grpSpPr>
          <p:sp>
            <p:nvSpPr>
              <p:cNvPr id="24" name="TextBox 23">
                <a:extLst>
                  <a:ext uri="{FF2B5EF4-FFF2-40B4-BE49-F238E27FC236}">
                    <a16:creationId xmlns:a16="http://schemas.microsoft.com/office/drawing/2014/main" id="{D24E08C2-0387-40E5-8C82-3F971E1C7FBD}"/>
                  </a:ext>
                </a:extLst>
              </p:cNvPr>
              <p:cNvSpPr txBox="1"/>
              <p:nvPr/>
            </p:nvSpPr>
            <p:spPr>
              <a:xfrm>
                <a:off x="1354104" y="1138019"/>
                <a:ext cx="1038226" cy="523220"/>
              </a:xfrm>
              <a:prstGeom prst="rect">
                <a:avLst/>
              </a:prstGeom>
              <a:noFill/>
            </p:spPr>
            <p:txBody>
              <a:bodyPr wrap="square" rtlCol="0">
                <a:spAutoFit/>
              </a:bodyPr>
              <a:lstStyle/>
              <a:p>
                <a:pPr algn="ctr"/>
                <a:r>
                  <a:rPr lang="en-US" sz="2800" dirty="0">
                    <a:solidFill>
                      <a:schemeClr val="tx1">
                        <a:lumMod val="65000"/>
                        <a:lumOff val="35000"/>
                      </a:schemeClr>
                    </a:solidFill>
                    <a:latin typeface="Arial Narrow" panose="020B0606020202030204" pitchFamily="34" charset="0"/>
                  </a:rPr>
                  <a:t>CONS</a:t>
                </a:r>
              </a:p>
            </p:txBody>
          </p:sp>
          <p:sp>
            <p:nvSpPr>
              <p:cNvPr id="25" name="TextBox 24">
                <a:extLst>
                  <a:ext uri="{FF2B5EF4-FFF2-40B4-BE49-F238E27FC236}">
                    <a16:creationId xmlns:a16="http://schemas.microsoft.com/office/drawing/2014/main" id="{9968055C-E138-4566-ADE5-96A3BC5BA7FB}"/>
                  </a:ext>
                </a:extLst>
              </p:cNvPr>
              <p:cNvSpPr txBox="1"/>
              <p:nvPr/>
            </p:nvSpPr>
            <p:spPr>
              <a:xfrm>
                <a:off x="641283" y="448833"/>
                <a:ext cx="1425642" cy="830997"/>
              </a:xfrm>
              <a:prstGeom prst="rect">
                <a:avLst/>
              </a:prstGeom>
              <a:noFill/>
            </p:spPr>
            <p:txBody>
              <a:bodyPr wrap="square" rtlCol="0">
                <a:spAutoFit/>
              </a:bodyPr>
              <a:lstStyle/>
              <a:p>
                <a:pPr algn="ctr"/>
                <a:r>
                  <a:rPr lang="en-US" sz="4800" b="1" dirty="0">
                    <a:solidFill>
                      <a:schemeClr val="tx1">
                        <a:lumMod val="65000"/>
                        <a:lumOff val="35000"/>
                      </a:schemeClr>
                    </a:solidFill>
                    <a:latin typeface="Arial Narrow" panose="020B0606020202030204" pitchFamily="34" charset="0"/>
                  </a:rPr>
                  <a:t>170E</a:t>
                </a:r>
              </a:p>
            </p:txBody>
          </p:sp>
        </p:grpSp>
        <p:cxnSp>
          <p:nvCxnSpPr>
            <p:cNvPr id="29" name="Straight Connector 28">
              <a:extLst>
                <a:ext uri="{FF2B5EF4-FFF2-40B4-BE49-F238E27FC236}">
                  <a16:creationId xmlns:a16="http://schemas.microsoft.com/office/drawing/2014/main" id="{D3F6C337-07D7-46D3-AB38-FD2DBA77743B}"/>
                </a:ext>
              </a:extLst>
            </p:cNvPr>
            <p:cNvCxnSpPr/>
            <p:nvPr/>
          </p:nvCxnSpPr>
          <p:spPr>
            <a:xfrm>
              <a:off x="365059" y="1000125"/>
              <a:ext cx="1749491" cy="0"/>
            </a:xfrm>
            <a:prstGeom prst="line">
              <a:avLst/>
            </a:prstGeom>
            <a:ln w="38100">
              <a:solidFill>
                <a:srgbClr val="FCDC41"/>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F123A3E4-E715-41C1-B2FA-704A28F262D6}"/>
              </a:ext>
            </a:extLst>
          </p:cNvPr>
          <p:cNvSpPr/>
          <p:nvPr/>
        </p:nvSpPr>
        <p:spPr>
          <a:xfrm flipH="1">
            <a:off x="6886575" y="1008481"/>
            <a:ext cx="5305424" cy="5849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2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OBSOLESCENCE ISSUES</a:t>
            </a:r>
          </a:p>
          <a:p>
            <a:pPr marL="342900" indent="-342900">
              <a:lnSpc>
                <a:spcPct val="2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CODE WRITTEN IN ASSEMBLY</a:t>
            </a:r>
          </a:p>
          <a:p>
            <a:pPr marL="342900" indent="-342900">
              <a:lnSpc>
                <a:spcPct val="2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LIMITED USER INTERFACE</a:t>
            </a:r>
          </a:p>
          <a:p>
            <a:pPr marL="342900" indent="-342900">
              <a:lnSpc>
                <a:spcPct val="2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NO MODERN DEV TOOLS</a:t>
            </a:r>
          </a:p>
          <a:p>
            <a:pPr marL="342900" indent="-342900">
              <a:lnSpc>
                <a:spcPct val="2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NO OPERATING SYSTEM</a:t>
            </a:r>
          </a:p>
          <a:p>
            <a:pPr marL="342900" indent="-342900">
              <a:lnSpc>
                <a:spcPct val="2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NO CONNECTED VEHICLE SUPPORT</a:t>
            </a:r>
          </a:p>
          <a:p>
            <a:pPr marL="342900" indent="-342900">
              <a:lnSpc>
                <a:spcPct val="2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NO NTCIP SUPPORT</a:t>
            </a:r>
          </a:p>
          <a:p>
            <a:pPr marL="342900" indent="-342900">
              <a:lnSpc>
                <a:spcPct val="2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NO HIGH RESOLUTION SUPPORT</a:t>
            </a:r>
          </a:p>
          <a:p>
            <a:pPr marL="342900" indent="-342900">
              <a:lnSpc>
                <a:spcPct val="2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NO NATIVE ETHERNET SUPPORT</a:t>
            </a:r>
          </a:p>
        </p:txBody>
      </p:sp>
    </p:spTree>
    <p:extLst>
      <p:ext uri="{BB962C8B-B14F-4D97-AF65-F5344CB8AC3E}">
        <p14:creationId xmlns:p14="http://schemas.microsoft.com/office/powerpoint/2010/main" val="409844784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55E70E-1921-4D7F-AFA4-5682205E0BD8}"/>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4" name="Title 3">
            <a:extLst>
              <a:ext uri="{FF2B5EF4-FFF2-40B4-BE49-F238E27FC236}">
                <a16:creationId xmlns:a16="http://schemas.microsoft.com/office/drawing/2014/main" id="{854A27A3-F78B-40F3-9EEE-C66BF3C780CA}"/>
              </a:ext>
            </a:extLst>
          </p:cNvPr>
          <p:cNvSpPr>
            <a:spLocks noGrp="1"/>
          </p:cNvSpPr>
          <p:nvPr>
            <p:ph type="title"/>
          </p:nvPr>
        </p:nvSpPr>
        <p:spPr/>
        <p:txBody>
          <a:bodyPr/>
          <a:lstStyle/>
          <a:p>
            <a:r>
              <a:rPr lang="en-US" dirty="0"/>
              <a:t>2070E </a:t>
            </a:r>
          </a:p>
        </p:txBody>
      </p:sp>
      <p:sp>
        <p:nvSpPr>
          <p:cNvPr id="9" name="Rectangle 8">
            <a:extLst>
              <a:ext uri="{FF2B5EF4-FFF2-40B4-BE49-F238E27FC236}">
                <a16:creationId xmlns:a16="http://schemas.microsoft.com/office/drawing/2014/main" id="{76186EC8-6368-45DC-8F02-8E3F45F6F2A6}"/>
              </a:ext>
            </a:extLst>
          </p:cNvPr>
          <p:cNvSpPr/>
          <p:nvPr/>
        </p:nvSpPr>
        <p:spPr>
          <a:xfrm>
            <a:off x="-1" y="0"/>
            <a:ext cx="5505450" cy="68580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b="1" dirty="0">
              <a:solidFill>
                <a:schemeClr val="bg1"/>
              </a:solidFill>
              <a:latin typeface="Arial Narrow" panose="020B0606020202030204" pitchFamily="34" charset="0"/>
            </a:endParaRPr>
          </a:p>
        </p:txBody>
      </p:sp>
      <p:grpSp>
        <p:nvGrpSpPr>
          <p:cNvPr id="10" name="Group 9">
            <a:extLst>
              <a:ext uri="{FF2B5EF4-FFF2-40B4-BE49-F238E27FC236}">
                <a16:creationId xmlns:a16="http://schemas.microsoft.com/office/drawing/2014/main" id="{CFF488C4-9D5D-492C-A32F-4248174A53E6}"/>
              </a:ext>
            </a:extLst>
          </p:cNvPr>
          <p:cNvGrpSpPr/>
          <p:nvPr/>
        </p:nvGrpSpPr>
        <p:grpSpPr>
          <a:xfrm>
            <a:off x="504908" y="254757"/>
            <a:ext cx="1751047" cy="1212406"/>
            <a:chOff x="365059" y="267858"/>
            <a:chExt cx="1751047" cy="1212406"/>
          </a:xfrm>
        </p:grpSpPr>
        <p:grpSp>
          <p:nvGrpSpPr>
            <p:cNvPr id="11" name="Group 10">
              <a:extLst>
                <a:ext uri="{FF2B5EF4-FFF2-40B4-BE49-F238E27FC236}">
                  <a16:creationId xmlns:a16="http://schemas.microsoft.com/office/drawing/2014/main" id="{5F527E20-E89D-4FE4-9FCD-153D3562B27D}"/>
                </a:ext>
              </a:extLst>
            </p:cNvPr>
            <p:cNvGrpSpPr/>
            <p:nvPr/>
          </p:nvGrpSpPr>
          <p:grpSpPr>
            <a:xfrm>
              <a:off x="365059" y="267858"/>
              <a:ext cx="1751047" cy="1212406"/>
              <a:chOff x="641283" y="448833"/>
              <a:chExt cx="1751047" cy="1212406"/>
            </a:xfrm>
          </p:grpSpPr>
          <p:sp>
            <p:nvSpPr>
              <p:cNvPr id="13" name="TextBox 12">
                <a:extLst>
                  <a:ext uri="{FF2B5EF4-FFF2-40B4-BE49-F238E27FC236}">
                    <a16:creationId xmlns:a16="http://schemas.microsoft.com/office/drawing/2014/main" id="{7E8A0AD7-EADC-48F3-A0EB-C5C921192608}"/>
                  </a:ext>
                </a:extLst>
              </p:cNvPr>
              <p:cNvSpPr txBox="1"/>
              <p:nvPr/>
            </p:nvSpPr>
            <p:spPr>
              <a:xfrm>
                <a:off x="1354104" y="1138019"/>
                <a:ext cx="1038226" cy="523220"/>
              </a:xfrm>
              <a:prstGeom prst="rect">
                <a:avLst/>
              </a:prstGeom>
              <a:noFill/>
            </p:spPr>
            <p:txBody>
              <a:bodyPr wrap="square" rtlCol="0">
                <a:spAutoFit/>
              </a:bodyPr>
              <a:lstStyle/>
              <a:p>
                <a:pPr algn="ctr"/>
                <a:r>
                  <a:rPr lang="en-US" sz="2800" dirty="0">
                    <a:solidFill>
                      <a:schemeClr val="tx1">
                        <a:lumMod val="65000"/>
                        <a:lumOff val="35000"/>
                      </a:schemeClr>
                    </a:solidFill>
                    <a:latin typeface="Arial Narrow" panose="020B0606020202030204" pitchFamily="34" charset="0"/>
                  </a:rPr>
                  <a:t>PROS</a:t>
                </a:r>
              </a:p>
            </p:txBody>
          </p:sp>
          <p:sp>
            <p:nvSpPr>
              <p:cNvPr id="14" name="TextBox 13">
                <a:extLst>
                  <a:ext uri="{FF2B5EF4-FFF2-40B4-BE49-F238E27FC236}">
                    <a16:creationId xmlns:a16="http://schemas.microsoft.com/office/drawing/2014/main" id="{D316E1FC-4E9E-4031-9122-E360BEB98CAF}"/>
                  </a:ext>
                </a:extLst>
              </p:cNvPr>
              <p:cNvSpPr txBox="1"/>
              <p:nvPr/>
            </p:nvSpPr>
            <p:spPr>
              <a:xfrm>
                <a:off x="641283" y="448833"/>
                <a:ext cx="1657268" cy="846950"/>
              </a:xfrm>
              <a:prstGeom prst="rect">
                <a:avLst/>
              </a:prstGeom>
              <a:noFill/>
            </p:spPr>
            <p:txBody>
              <a:bodyPr wrap="square" rtlCol="0">
                <a:spAutoFit/>
              </a:bodyPr>
              <a:lstStyle/>
              <a:p>
                <a:pPr algn="ctr"/>
                <a:r>
                  <a:rPr lang="en-US" sz="4800" b="1" dirty="0">
                    <a:solidFill>
                      <a:schemeClr val="tx1">
                        <a:lumMod val="65000"/>
                        <a:lumOff val="35000"/>
                      </a:schemeClr>
                    </a:solidFill>
                    <a:latin typeface="Arial Narrow" panose="020B0606020202030204" pitchFamily="34" charset="0"/>
                  </a:rPr>
                  <a:t>2070E</a:t>
                </a:r>
              </a:p>
            </p:txBody>
          </p:sp>
        </p:grpSp>
        <p:cxnSp>
          <p:nvCxnSpPr>
            <p:cNvPr id="12" name="Straight Connector 11">
              <a:extLst>
                <a:ext uri="{FF2B5EF4-FFF2-40B4-BE49-F238E27FC236}">
                  <a16:creationId xmlns:a16="http://schemas.microsoft.com/office/drawing/2014/main" id="{F714DBEF-FDEC-48E1-A7F1-7745F6B7A67A}"/>
                </a:ext>
              </a:extLst>
            </p:cNvPr>
            <p:cNvCxnSpPr/>
            <p:nvPr/>
          </p:nvCxnSpPr>
          <p:spPr>
            <a:xfrm>
              <a:off x="365059" y="1000125"/>
              <a:ext cx="1749491" cy="0"/>
            </a:xfrm>
            <a:prstGeom prst="line">
              <a:avLst/>
            </a:prstGeom>
            <a:ln w="38100">
              <a:solidFill>
                <a:srgbClr val="FCDC41"/>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7ED8C9D9-A953-43CB-BA8D-129FFDD8DF95}"/>
              </a:ext>
            </a:extLst>
          </p:cNvPr>
          <p:cNvSpPr/>
          <p:nvPr/>
        </p:nvSpPr>
        <p:spPr>
          <a:xfrm flipH="1">
            <a:off x="723898" y="987024"/>
            <a:ext cx="4438647" cy="5309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3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MENU DRIVEN</a:t>
            </a:r>
          </a:p>
          <a:p>
            <a:pPr marL="342900" indent="-342900">
              <a:lnSpc>
                <a:spcPct val="3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USES OS9</a:t>
            </a:r>
          </a:p>
          <a:p>
            <a:pPr marL="342900" indent="-342900">
              <a:lnSpc>
                <a:spcPct val="3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EXPANDED COMMUNICATIONS</a:t>
            </a:r>
          </a:p>
          <a:p>
            <a:pPr marL="342900" indent="-342900">
              <a:lnSpc>
                <a:spcPct val="300000"/>
              </a:lnSpc>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TRUE OPEN ARCHITECTURE</a:t>
            </a:r>
          </a:p>
        </p:txBody>
      </p:sp>
    </p:spTree>
    <p:extLst>
      <p:ext uri="{BB962C8B-B14F-4D97-AF65-F5344CB8AC3E}">
        <p14:creationId xmlns:p14="http://schemas.microsoft.com/office/powerpoint/2010/main" val="353431076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05072FD-3AE3-463A-B3E0-522BE33021D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456" r="-36"/>
          <a:stretch/>
        </p:blipFill>
        <p:spPr>
          <a:xfrm>
            <a:off x="1" y="0"/>
            <a:ext cx="7734788" cy="6858000"/>
          </a:xfrm>
        </p:spPr>
      </p:pic>
      <p:sp>
        <p:nvSpPr>
          <p:cNvPr id="9" name="Rectangle 8">
            <a:extLst>
              <a:ext uri="{FF2B5EF4-FFF2-40B4-BE49-F238E27FC236}">
                <a16:creationId xmlns:a16="http://schemas.microsoft.com/office/drawing/2014/main" id="{EC3A84CF-F207-4E8D-AECE-0F72D266AF40}"/>
              </a:ext>
            </a:extLst>
          </p:cNvPr>
          <p:cNvSpPr/>
          <p:nvPr/>
        </p:nvSpPr>
        <p:spPr>
          <a:xfrm>
            <a:off x="7729086" y="1"/>
            <a:ext cx="4462914" cy="6858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b="1" dirty="0">
              <a:solidFill>
                <a:schemeClr val="bg1"/>
              </a:solidFill>
              <a:latin typeface="Arial Narrow" panose="020B0606020202030204" pitchFamily="34" charset="0"/>
            </a:endParaRPr>
          </a:p>
        </p:txBody>
      </p:sp>
      <p:grpSp>
        <p:nvGrpSpPr>
          <p:cNvPr id="10" name="Group 9">
            <a:extLst>
              <a:ext uri="{FF2B5EF4-FFF2-40B4-BE49-F238E27FC236}">
                <a16:creationId xmlns:a16="http://schemas.microsoft.com/office/drawing/2014/main" id="{1F855992-B52C-4CB5-9B91-34D67DD7C3EF}"/>
              </a:ext>
            </a:extLst>
          </p:cNvPr>
          <p:cNvGrpSpPr/>
          <p:nvPr/>
        </p:nvGrpSpPr>
        <p:grpSpPr>
          <a:xfrm>
            <a:off x="8263261" y="88743"/>
            <a:ext cx="1751047" cy="1212406"/>
            <a:chOff x="365059" y="267858"/>
            <a:chExt cx="1751047" cy="1212406"/>
          </a:xfrm>
        </p:grpSpPr>
        <p:grpSp>
          <p:nvGrpSpPr>
            <p:cNvPr id="11" name="Group 10">
              <a:extLst>
                <a:ext uri="{FF2B5EF4-FFF2-40B4-BE49-F238E27FC236}">
                  <a16:creationId xmlns:a16="http://schemas.microsoft.com/office/drawing/2014/main" id="{6058AD3B-F9D9-475B-8CB1-1749BD65DB97}"/>
                </a:ext>
              </a:extLst>
            </p:cNvPr>
            <p:cNvGrpSpPr/>
            <p:nvPr/>
          </p:nvGrpSpPr>
          <p:grpSpPr>
            <a:xfrm>
              <a:off x="365059" y="267858"/>
              <a:ext cx="1751047" cy="1212406"/>
              <a:chOff x="641283" y="448833"/>
              <a:chExt cx="1751047" cy="1212406"/>
            </a:xfrm>
          </p:grpSpPr>
          <p:sp>
            <p:nvSpPr>
              <p:cNvPr id="13" name="TextBox 12">
                <a:extLst>
                  <a:ext uri="{FF2B5EF4-FFF2-40B4-BE49-F238E27FC236}">
                    <a16:creationId xmlns:a16="http://schemas.microsoft.com/office/drawing/2014/main" id="{CD97761C-6164-4688-BBE5-A3F42DBFEBA4}"/>
                  </a:ext>
                </a:extLst>
              </p:cNvPr>
              <p:cNvSpPr txBox="1"/>
              <p:nvPr/>
            </p:nvSpPr>
            <p:spPr>
              <a:xfrm>
                <a:off x="1354104" y="1138019"/>
                <a:ext cx="1038226" cy="523220"/>
              </a:xfrm>
              <a:prstGeom prst="rect">
                <a:avLst/>
              </a:prstGeom>
              <a:noFill/>
            </p:spPr>
            <p:txBody>
              <a:bodyPr wrap="square" rtlCol="0">
                <a:spAutoFit/>
              </a:bodyPr>
              <a:lstStyle/>
              <a:p>
                <a:pPr algn="ctr"/>
                <a:r>
                  <a:rPr lang="en-US" sz="2800" dirty="0">
                    <a:solidFill>
                      <a:schemeClr val="tx1">
                        <a:lumMod val="65000"/>
                        <a:lumOff val="35000"/>
                      </a:schemeClr>
                    </a:solidFill>
                    <a:latin typeface="Arial Narrow" panose="020B0606020202030204" pitchFamily="34" charset="0"/>
                  </a:rPr>
                  <a:t>CONS</a:t>
                </a:r>
              </a:p>
            </p:txBody>
          </p:sp>
          <p:sp>
            <p:nvSpPr>
              <p:cNvPr id="14" name="TextBox 13">
                <a:extLst>
                  <a:ext uri="{FF2B5EF4-FFF2-40B4-BE49-F238E27FC236}">
                    <a16:creationId xmlns:a16="http://schemas.microsoft.com/office/drawing/2014/main" id="{EFDCFBF9-E93F-4CDB-8FFB-E9ED2BD6A263}"/>
                  </a:ext>
                </a:extLst>
              </p:cNvPr>
              <p:cNvSpPr txBox="1"/>
              <p:nvPr/>
            </p:nvSpPr>
            <p:spPr>
              <a:xfrm>
                <a:off x="641283" y="448833"/>
                <a:ext cx="1670014" cy="830997"/>
              </a:xfrm>
              <a:prstGeom prst="rect">
                <a:avLst/>
              </a:prstGeom>
              <a:noFill/>
            </p:spPr>
            <p:txBody>
              <a:bodyPr wrap="square" rtlCol="0">
                <a:spAutoFit/>
              </a:bodyPr>
              <a:lstStyle/>
              <a:p>
                <a:pPr algn="ctr"/>
                <a:r>
                  <a:rPr lang="en-US" sz="4800" b="1" dirty="0">
                    <a:solidFill>
                      <a:schemeClr val="tx1">
                        <a:lumMod val="65000"/>
                        <a:lumOff val="35000"/>
                      </a:schemeClr>
                    </a:solidFill>
                    <a:latin typeface="Arial Narrow" panose="020B0606020202030204" pitchFamily="34" charset="0"/>
                  </a:rPr>
                  <a:t>2070E</a:t>
                </a:r>
              </a:p>
            </p:txBody>
          </p:sp>
        </p:grpSp>
        <p:cxnSp>
          <p:nvCxnSpPr>
            <p:cNvPr id="12" name="Straight Connector 11">
              <a:extLst>
                <a:ext uri="{FF2B5EF4-FFF2-40B4-BE49-F238E27FC236}">
                  <a16:creationId xmlns:a16="http://schemas.microsoft.com/office/drawing/2014/main" id="{77930928-F812-46AC-9387-43BB5C4F198C}"/>
                </a:ext>
              </a:extLst>
            </p:cNvPr>
            <p:cNvCxnSpPr/>
            <p:nvPr/>
          </p:nvCxnSpPr>
          <p:spPr>
            <a:xfrm>
              <a:off x="365059" y="1000125"/>
              <a:ext cx="1749491" cy="0"/>
            </a:xfrm>
            <a:prstGeom prst="line">
              <a:avLst/>
            </a:prstGeom>
            <a:ln w="38100">
              <a:solidFill>
                <a:srgbClr val="FCDC41"/>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449705A3-E427-458B-A96B-15E1847A080C}"/>
              </a:ext>
            </a:extLst>
          </p:cNvPr>
          <p:cNvSpPr/>
          <p:nvPr/>
        </p:nvSpPr>
        <p:spPr>
          <a:xfrm flipH="1">
            <a:off x="8391525" y="821011"/>
            <a:ext cx="3800475" cy="6036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OS-9 (INITIAL RELEASE 1979)</a:t>
            </a:r>
          </a:p>
          <a:p>
            <a:pPr marL="342900" indent="-342900">
              <a:buBlip>
                <a:blip r:embed="rId4"/>
              </a:buBlip>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buBlip>
                <a:blip r:embed="rId4"/>
              </a:buBlip>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PROPRITERY OS</a:t>
            </a:r>
          </a:p>
          <a:p>
            <a:pPr marL="342900" indent="-342900">
              <a:buBlip>
                <a:blip r:embed="rId4"/>
              </a:buBlip>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buBlip>
                <a:blip r:embed="rId4"/>
              </a:buBlip>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LEGACY PROCESSOR (Freescale)</a:t>
            </a:r>
          </a:p>
          <a:p>
            <a:pPr marL="342900" indent="-342900">
              <a:buBlip>
                <a:blip r:embed="rId4"/>
              </a:buBlip>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LIMITED MEMORY</a:t>
            </a:r>
          </a:p>
          <a:p>
            <a:pPr marL="342900" indent="-342900">
              <a:buBlip>
                <a:blip r:embed="rId4"/>
              </a:buBlip>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buBlip>
                <a:blip r:embed="rId4"/>
              </a:buBlip>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buBlip>
                <a:blip r:embed="rId4"/>
              </a:buBlip>
            </a:pPr>
            <a:r>
              <a:rPr lang="en-US" sz="2000" dirty="0">
                <a:solidFill>
                  <a:schemeClr val="tx1">
                    <a:lumMod val="65000"/>
                    <a:lumOff val="35000"/>
                  </a:schemeClr>
                </a:solidFill>
                <a:latin typeface="Arial" panose="020B0604020202020204" pitchFamily="34" charset="0"/>
                <a:cs typeface="Arial" panose="020B0604020202020204" pitchFamily="34" charset="0"/>
              </a:rPr>
              <a:t>NO USB</a:t>
            </a:r>
          </a:p>
        </p:txBody>
      </p:sp>
    </p:spTree>
    <p:extLst>
      <p:ext uri="{BB962C8B-B14F-4D97-AF65-F5344CB8AC3E}">
        <p14:creationId xmlns:p14="http://schemas.microsoft.com/office/powerpoint/2010/main" val="7743159"/>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 Distributor Meeting PPT Template1.potx" id="{3058A114-6258-44AC-A2EA-25CA1B878F67}" vid="{46E416C0-9CE9-4A0F-B6B1-5CAC215C8B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 Distributor Meeting PPT Template1</Template>
  <TotalTime>24999</TotalTime>
  <Words>851</Words>
  <Application>Microsoft Office PowerPoint</Application>
  <PresentationFormat>Widescreen</PresentationFormat>
  <Paragraphs>190</Paragraphs>
  <Slides>27</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Arial Narrow</vt:lpstr>
      <vt:lpstr>Calibri</vt:lpstr>
      <vt:lpstr>Times New Roman</vt:lpstr>
      <vt:lpstr>Office Theme</vt:lpstr>
      <vt:lpstr>Controller Overview</vt:lpstr>
      <vt:lpstr>Agenda</vt:lpstr>
      <vt:lpstr>Controller Standards and Specifications</vt:lpstr>
      <vt:lpstr>Controller Standards &amp; Specifications</vt:lpstr>
      <vt:lpstr>Legacy Traffic Signal Controllers</vt:lpstr>
      <vt:lpstr>PowerPoint Presentation</vt:lpstr>
      <vt:lpstr>PowerPoint Presentation</vt:lpstr>
      <vt:lpstr>2070E </vt:lpstr>
      <vt:lpstr>PowerPoint Presentation</vt:lpstr>
      <vt:lpstr>Latest Traffic Signal Controllers</vt:lpstr>
      <vt:lpstr>In the Beginning</vt:lpstr>
      <vt:lpstr>Why the ATC Standard?</vt:lpstr>
      <vt:lpstr>The Goals of the ATC Standard</vt:lpstr>
      <vt:lpstr>The Goals of the ATC Standard</vt:lpstr>
      <vt:lpstr>The Goals of the ATC Standard</vt:lpstr>
      <vt:lpstr>ATC Controllers</vt:lpstr>
      <vt:lpstr>Form, Fit, and Function</vt:lpstr>
      <vt:lpstr>Engine Board</vt:lpstr>
      <vt:lpstr>ATC Engine Board</vt:lpstr>
      <vt:lpstr>Minimum Requirements</vt:lpstr>
      <vt:lpstr>I/O Support</vt:lpstr>
      <vt:lpstr>McCain ATC Controllers</vt:lpstr>
      <vt:lpstr>Powerful Software Architecture</vt:lpstr>
      <vt:lpstr>2070LX Controller</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Trisha Tunilla</dc:creator>
  <cp:lastModifiedBy>Nathan Welch</cp:lastModifiedBy>
  <cp:revision>82</cp:revision>
  <dcterms:created xsi:type="dcterms:W3CDTF">2017-12-05T21:47:20Z</dcterms:created>
  <dcterms:modified xsi:type="dcterms:W3CDTF">2018-02-23T20:43:53Z</dcterms:modified>
</cp:coreProperties>
</file>