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394" r:id="rId5"/>
    <p:sldId id="395" r:id="rId6"/>
    <p:sldId id="414" r:id="rId7"/>
    <p:sldId id="396" r:id="rId8"/>
    <p:sldId id="415" r:id="rId9"/>
    <p:sldId id="416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E1C"/>
    <a:srgbClr val="F99A00"/>
    <a:srgbClr val="F8C000"/>
    <a:srgbClr val="FFCD41"/>
    <a:srgbClr val="FFD241"/>
    <a:srgbClr val="F8BC16"/>
    <a:srgbClr val="FC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3B9DE-4C8B-42B0-9964-78A10D156059}" v="9" dt="2020-02-13T17:57:06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>
      <p:cViewPr varScale="1">
        <p:scale>
          <a:sx n="106" d="100"/>
          <a:sy n="106" d="100"/>
        </p:scale>
        <p:origin x="1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A67A0-488E-4A83-A0BF-6D1F4D4CCC3E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CAD19-D6B2-41A0-930B-9E7639F5A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E56B0D-8BB0-49AA-BFAA-BA13C2E7F7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FF0000"/>
          </a:solidFill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PICTURE→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1750" y="822325"/>
            <a:ext cx="5187273" cy="5203825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8517433-022A-4A5E-AC2C-F2528AFAEB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9803" y="1122364"/>
            <a:ext cx="4604952" cy="4608160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49995" y="1122363"/>
            <a:ext cx="4604951" cy="2003221"/>
          </a:xfrm>
        </p:spPr>
        <p:txBody>
          <a:bodyPr wrap="square" anchor="b">
            <a:normAutofit/>
          </a:bodyPr>
          <a:lstStyle>
            <a:lvl1pPr algn="ctr">
              <a:defRPr sz="54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9995" y="3140077"/>
            <a:ext cx="4604951" cy="288923"/>
          </a:xfrm>
        </p:spPr>
        <p:txBody>
          <a:bodyPr>
            <a:normAutofit/>
          </a:bodyPr>
          <a:lstStyle>
            <a:lvl1pPr marL="0" indent="0" algn="ctr">
              <a:buNone/>
              <a:defRPr sz="1200" b="1" cap="all" spc="45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EA8C181-26F6-4625-992E-FE98F6EBD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9802" y="3705011"/>
            <a:ext cx="4605337" cy="26524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B0FB19E-48A1-467C-A10F-4A8E79966A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9802" y="3984744"/>
            <a:ext cx="4605337" cy="265241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F21A502-3780-4259-8681-9930B6871E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9802" y="4264477"/>
            <a:ext cx="4605337" cy="265241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8E3CD9B-41C9-42E5-A61E-8E87D5F7CC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9279" y="3534952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C41D15DA-F55F-44A1-AC6D-C9E99702A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2872" y="6356350"/>
            <a:ext cx="333265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2019 McCain, Inc. All Rights Reserved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7551905F-ACA2-4951-B238-15AEA7FFB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38467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8586DD-506C-47BB-B506-8E763A328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2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0"/>
            <a:ext cx="5367529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7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7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80" y="3838132"/>
            <a:ext cx="5273675" cy="238169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E7EA5083-0984-4554-B052-DD68C9FA19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8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334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48984" y="457200"/>
            <a:ext cx="5004597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23938" y="4215384"/>
            <a:ext cx="3454689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5482" y="4873532"/>
            <a:ext cx="13716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7861EE8-0D5E-4603-B141-0865F262EF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00900" y="4297460"/>
            <a:ext cx="3300765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900" y="4974336"/>
            <a:ext cx="3300765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BC9E057-9A4D-46C4-835E-4064357341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8419" y="457200"/>
            <a:ext cx="5004597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4C56FE22-187A-459E-8DD9-33E43FE679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13373" y="4215384"/>
            <a:ext cx="3454689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F52B86B-960D-4280-80FE-9D65DBF0A5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54917" y="4873532"/>
            <a:ext cx="13716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2519258-4F1A-46BF-ACF2-15EA589CE4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90335" y="4297460"/>
            <a:ext cx="3300765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EE6A596-8DBC-4C51-A695-6983441144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90335" y="4974336"/>
            <a:ext cx="3300765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1260128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BC9E057-9A4D-46C4-835E-4064357341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4C56FE22-187A-459E-8DD9-33E43FE679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2646" y="4351909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F52B86B-960D-4280-80FE-9D65DBF0A5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5187" y="5010057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2519258-4F1A-46BF-ACF2-15EA589CE4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2686" y="4433985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EE6A596-8DBC-4C51-A695-6983441144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2686" y="5110861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A5BA381-709A-4225-8864-C09A0A868F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991599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B0D8057D-E6AA-4944-BBF0-8D6D66FFC0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44244" y="4351909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69731FED-6113-4156-8F09-043E5BEB78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56785" y="5010057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E9E74A79-0FDA-4432-8603-4F41D91891F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4284" y="4433985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01A13DE9-E994-4A5B-8C0B-ACCA861675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04284" y="5110861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49658" y="1122364"/>
            <a:ext cx="5273239" cy="729516"/>
          </a:xfrm>
        </p:spPr>
        <p:txBody>
          <a:bodyPr wrap="square" anchor="b">
            <a:normAutofit/>
          </a:bodyPr>
          <a:lstStyle>
            <a:lvl1pPr algn="ct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1740A8B6-0BCA-4764-BF51-1C2B2B9AE9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9658" y="2290353"/>
            <a:ext cx="5273239" cy="729516"/>
          </a:xfrm>
        </p:spPr>
        <p:txBody>
          <a:bodyPr>
            <a:noAutofit/>
          </a:bodyPr>
          <a:lstStyle>
            <a:lvl1pPr marL="0" indent="0" algn="ctr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49440" y="3838132"/>
            <a:ext cx="5273675" cy="238169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43277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07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BC9E057-9A4D-46C4-835E-4064357341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53400" y="841248"/>
            <a:ext cx="3200400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4C56FE22-187A-459E-8DD9-33E43FE679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02656" y="3967861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F52B86B-960D-4280-80FE-9D65DBF0A5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15197" y="4626009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2519258-4F1A-46BF-ACF2-15EA589CE4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62696" y="4049937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EE6A596-8DBC-4C51-A695-6983441144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62696" y="4726813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1740A8B6-0BCA-4764-BF51-1C2B2B9AE9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795986" y="841248"/>
            <a:ext cx="3200400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7F48E173-E053-4684-A2D6-51038F45B2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45242" y="3967861"/>
            <a:ext cx="2695111" cy="20044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82D3F82C-9BD8-4820-9872-39C664A6C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57783" y="4626009"/>
            <a:ext cx="1070028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26BCA52-0B77-4626-9FE5-B5B00C7534C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05282" y="4049937"/>
            <a:ext cx="2575030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0D58A30-B2EB-48E4-A770-E15C154C98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05282" y="4726813"/>
            <a:ext cx="2575030" cy="1245489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34334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1" y="271480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270565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7532" y="230182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B999799-C20B-477E-B50F-EB000FD161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9725" y="4093192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520C2DC-C04E-4818-AA95-02930A25A0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9724" y="4084047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05F0956D-4B66-4BAD-A90B-D92B2B5139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9056" y="3680217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374D1A9A-AE0A-4B9A-BE4D-3B337080D3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8869" y="547158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6D32E8F-19C0-4219-94CD-06EC29DF66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8868" y="546243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E999E334-7D2F-498C-9326-D10241D485C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38200" y="505860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6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8868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9128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9129" y="271480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9128" y="270565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728460" y="230182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B999799-C20B-477E-B50F-EB000FD161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40653" y="4093192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520C2DC-C04E-4818-AA95-02930A25A0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40652" y="4084047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05F0956D-4B66-4BAD-A90B-D92B2B5139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729984" y="3680217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374D1A9A-AE0A-4B9A-BE4D-3B337080D3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49797" y="5471580"/>
            <a:ext cx="4593335" cy="72951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6D32E8F-19C0-4219-94CD-06EC29DF66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49796" y="5462435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E999E334-7D2F-498C-9326-D10241D485C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739128" y="5058605"/>
            <a:ext cx="4593335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59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3643089"/>
            <a:ext cx="12192001" cy="2558007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541" y="473960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3540" y="473045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22872" y="432662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FD9A958-E767-4F5B-86DD-EB725ACB6C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83437" y="4756353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3E4E8FCC-081A-4AEB-9028-D1B6AD9A89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783436" y="4747208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21736E9-C9DB-419A-A348-2B29198C37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772768" y="4343378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C4F93B2-CEBF-43FE-950C-4E3F710DCDF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08489" y="473960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643E05CE-D1B1-4E34-91AB-BE9EA3FC97A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08488" y="473045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13D11539-5A32-4E18-B834-0BC85EB4E0C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997820" y="432662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837AE5B-83A5-48B2-AC3B-E6231053ABE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79173" y="1970753"/>
            <a:ext cx="5567947" cy="1235016"/>
          </a:xfrm>
        </p:spPr>
        <p:txBody>
          <a:bodyPr anchor="b"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582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9E937FF-7ADE-4FA8-A31C-3257A1CFC8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008488" y="-33225"/>
            <a:ext cx="7183513" cy="3676313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FD9A958-E767-4F5B-86DD-EB725ACB6C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54312" y="4756353"/>
            <a:ext cx="1887474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3E4E8FCC-081A-4AEB-9028-D1B6AD9A89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28372" y="474720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21736E9-C9DB-419A-A348-2B29198C37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354312" y="4343378"/>
            <a:ext cx="1887474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ED350136-ADBC-4BAC-BC75-6F890392F9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D050245-6B82-4F44-B717-BF05298DBC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08488" y="4756353"/>
            <a:ext cx="1887474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39711DF-66FC-445E-A65E-B0A2D5813E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82548" y="474720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D8E815EA-AF5F-4CD5-9117-45A88FA97B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008488" y="4343378"/>
            <a:ext cx="1887474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C443EE66-D8FF-4088-8CE2-0A5CA51DD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181400" y="4756353"/>
            <a:ext cx="1887474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43262209-E7D7-4DA0-8BCD-130C8B4771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55460" y="474720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3B064235-F48E-406D-80FD-E5401D0B347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1400" y="4343378"/>
            <a:ext cx="1887474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38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9E937FF-7ADE-4FA8-A31C-3257A1CFC8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8200" y="2220452"/>
            <a:ext cx="2286000" cy="2286000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7493" y="1122364"/>
            <a:ext cx="3717015" cy="729516"/>
          </a:xfrm>
        </p:spPr>
        <p:txBody>
          <a:bodyPr wrap="square" anchor="b">
            <a:normAutofit/>
          </a:bodyPr>
          <a:lstStyle>
            <a:lvl1pPr algn="ct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D050245-6B82-4F44-B717-BF05298DBC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8200" y="4937693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39711DF-66FC-445E-A65E-B0A2D5813E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04908" y="492854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D8E815EA-AF5F-4CD5-9117-45A88FA97B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8200" y="4524718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7D8B46E-8259-4271-AA8E-D962203FCE8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953000" y="2220451"/>
            <a:ext cx="2286000" cy="2286000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0FF11FC-CFC1-4654-9EB4-CA728872171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53000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E74ADFAA-45F2-4E76-86F8-C46F17EA21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619708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57B574-3666-4F4A-A2E7-44D601CC1B0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953000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8F983E0C-1851-4567-AD52-EA61D5A8AAE6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067800" y="2220451"/>
            <a:ext cx="2286000" cy="2286000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9F46E04-C53E-49B6-B986-06B55A85501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67800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03A3F715-1F15-46C7-84EB-7FF2B538B3C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734508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EE9A5C69-F171-479A-8AAE-72A3C4C84E9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67800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36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94D2B1D-9C4B-447F-A2D4-368B8B6471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06668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56FEFFE-F255-40AC-AFD4-C98C54338E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358687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9E50DE59-B518-44E1-AE3C-4A0179216A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357772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E633B22-4C79-498E-84DE-F811FE201F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0" y="317389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48AF836-660F-4C6D-9912-1100A9EA18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78978" y="3586869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46140BB-22CD-433D-915A-130E39D53F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78978" y="3577724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AA9F7F8-E1AE-413B-A181-396432E5042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78978" y="3173894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9A5D76E8-DBC2-43C8-A96A-3D395F60F5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0" y="5167834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AE34A1AE-4C63-4DDE-9C62-76EA1A0814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6000" y="5158689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520942F8-6B6E-488A-8FF4-6B6FD23CA68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96000" y="4754859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81F38C44-B3CB-470D-981D-7884A24FAB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78978" y="5167833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56CA4FB9-1AB7-41FF-907B-CD2639C408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8978" y="5158688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6EE5D099-B2F9-44A5-814B-0FD85D508C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278978" y="4754858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33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le of rice&#10;&#10;Description automatically generated">
            <a:extLst>
              <a:ext uri="{FF2B5EF4-FFF2-40B4-BE49-F238E27FC236}">
                <a16:creationId xmlns:a16="http://schemas.microsoft.com/office/drawing/2014/main" id="{FE744ADB-2A98-433C-9153-1A0AEC299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822325"/>
            <a:ext cx="5860973" cy="5203825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8517433-022A-4A5E-AC2C-F2528AFAEB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8052" y="1122364"/>
            <a:ext cx="5273432" cy="4608160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8245" y="1122363"/>
            <a:ext cx="5273239" cy="3738089"/>
          </a:xfrm>
        </p:spPr>
        <p:txBody>
          <a:bodyPr wrap="square" anchor="b">
            <a:normAutofit/>
          </a:bodyPr>
          <a:lstStyle>
            <a:lvl1pPr algn="ctr">
              <a:defRPr sz="40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245" y="5006121"/>
            <a:ext cx="5273239" cy="288923"/>
          </a:xfrm>
        </p:spPr>
        <p:txBody>
          <a:bodyPr>
            <a:normAutofit/>
          </a:bodyPr>
          <a:lstStyle>
            <a:lvl1pPr marL="0" indent="0" algn="ctr">
              <a:buNone/>
              <a:defRPr sz="1200" b="1" cap="all" spc="45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8E3CD9B-41C9-42E5-A61E-8E87D5F7CC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7486" y="4869976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221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F94D2B1D-9C4B-447F-A2D4-368B8B6471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532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AED937-18DC-4160-B0AB-7FB6A96490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018062" y="841248"/>
            <a:ext cx="5173938" cy="5376672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56FEFFE-F255-40AC-AFD4-C98C54338E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532" y="3586870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9E50DE59-B518-44E1-AE3C-4A0179216A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532" y="3577725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E633B22-4C79-498E-84DE-F811FE201F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7532" y="3173895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48AF836-660F-4C6D-9912-1100A9EA18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10510" y="3586869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46140BB-22CD-433D-915A-130E39D53F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10510" y="3577724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4AA9F7F8-E1AE-413B-A181-396432E5042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010510" y="3173894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9A5D76E8-DBC2-43C8-A96A-3D395F60F5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7532" y="5167834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AE34A1AE-4C63-4DDE-9C62-76EA1A0814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7532" y="5158689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520942F8-6B6E-488A-8FF4-6B6FD23CA68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27532" y="4754859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81F38C44-B3CB-470D-981D-7884A24FAB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10510" y="5167833"/>
            <a:ext cx="2463683" cy="10500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</a:t>
            </a:r>
            <a:r>
              <a:rPr lang="en-US" dirty="0"/>
              <a:t>.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56CA4FB9-1AB7-41FF-907B-CD2639C408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10510" y="5158688"/>
            <a:ext cx="122612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6EE5D099-B2F9-44A5-814B-0FD85D508C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010510" y="4754858"/>
            <a:ext cx="2463683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46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0"/>
            <a:ext cx="6096000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552" y="1008607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52552" y="999462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52552" y="595632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52552" y="5251967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52552" y="5242822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652552" y="4838992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2552" y="3839530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52552" y="3830385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652552" y="3426555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52552" y="2421044"/>
            <a:ext cx="369057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52552" y="2411899"/>
            <a:ext cx="183671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652552" y="2008069"/>
            <a:ext cx="369057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1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6925" y="100860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Maecenas.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6925" y="99946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16925" y="59563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6925" y="525196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6925" y="524282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6925" y="483899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916925" y="3839530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6925" y="3830385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6925" y="3426555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16925" y="2421044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16925" y="2411899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16925" y="2008069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025B5344-8CA8-4E53-A725-2C0681A88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60648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46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00273" y="3838132"/>
            <a:ext cx="456590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0272" y="1122364"/>
            <a:ext cx="456552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6925" y="100860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Maecenas.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6925" y="99946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16925" y="59563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00272" y="2290353"/>
            <a:ext cx="456552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00272" y="3205768"/>
            <a:ext cx="2807842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6925" y="525196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6925" y="524282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6925" y="483899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916925" y="3839530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6925" y="3830385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6925" y="3426555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16925" y="2421044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16925" y="2411899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16925" y="2008069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025B5344-8CA8-4E53-A725-2C0681A88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-1224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33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3717015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6925" y="100860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Maecenas.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6925" y="99946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16925" y="59563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6925" y="5251967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6925" y="5242822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6925" y="4838992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916925" y="3839530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16925" y="3830385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6925" y="3426555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16925" y="2421044"/>
            <a:ext cx="2436874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916925" y="2411899"/>
            <a:ext cx="1212778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16925" y="2008069"/>
            <a:ext cx="2436874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025B5344-8CA8-4E53-A725-2C0681A88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160648" y="595632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356BBF39-D500-4739-81EE-FEA20AF80F79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160648" y="2008069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C28D6654-DA73-45ED-ACAF-6186977B884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160648" y="3420506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57185EC8-0D9B-46D9-9302-C3371CD34989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160648" y="4838992"/>
            <a:ext cx="3200400" cy="1256248"/>
          </a:xfr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5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9E937FF-7ADE-4FA8-A31C-3257A1CFC8C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38200" y="2220452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7493" y="1122364"/>
            <a:ext cx="3717015" cy="729516"/>
          </a:xfrm>
        </p:spPr>
        <p:txBody>
          <a:bodyPr wrap="square" anchor="b">
            <a:normAutofit/>
          </a:bodyPr>
          <a:lstStyle>
            <a:lvl1pPr algn="ct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2D050245-6B82-4F44-B717-BF05298DBC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8200" y="4937693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39711DF-66FC-445E-A65E-B0A2D5813E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04908" y="4928548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D8E815EA-AF5F-4CD5-9117-45A88FA97B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8200" y="4524718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6E5CE53-8E4F-4518-9CD4-66DDE7CC9974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067800" y="2220473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5E9B241-323E-4857-BB40-60EDB9D8A34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67800" y="4937714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FC21004-F1BA-411C-B633-DD7F3E7BCB6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734508" y="4928569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A506DE5E-B405-4C0D-81F4-D57383C8DAF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067800" y="4524739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8557AF07-16F7-4826-A25E-08107B48C859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320748" y="2220451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BC73F95E-2FFD-4BC5-B72F-A29F819772A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20748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321E58-5A55-40A1-9F40-1BFB8FABBCF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987456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24EE1CD7-D0D5-45FA-9876-8585CDB3A0B8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320748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A9EC1C78-40D3-4318-B354-FE08BF395305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529258" y="2220451"/>
            <a:ext cx="2286000" cy="2286000"/>
          </a:xfrm>
          <a:prstGeom prst="ellipse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E1796D29-9DC2-4662-AC88-59DE1040D69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29258" y="4937692"/>
            <a:ext cx="2286000" cy="10500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DDAA5224-EC35-499E-91B6-398AE5AF5F9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195966" y="4928547"/>
            <a:ext cx="93935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61F1D055-E766-4D57-9A2E-87C50F00EB0F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529258" y="4524717"/>
            <a:ext cx="2286000" cy="403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2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8E781A6-0A5C-4286-96C6-FF5AE109C70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60960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0304" y="292608"/>
            <a:ext cx="2901696" cy="62636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20575" y="100860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20575" y="99946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620575" y="59563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620575" y="525196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620575" y="524282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620575" y="483899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620575" y="3839530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620575" y="3830385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620575" y="3426555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20575" y="2421044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20575" y="2411899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620575" y="2008069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36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8E781A6-0A5C-4286-96C6-FF5AE109C70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36478" y="0"/>
            <a:ext cx="4555522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FB48339-C9D2-4154-8155-94A2318DBB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1" y="3838132"/>
            <a:ext cx="3717323" cy="23816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ADA64B1-CAEC-4580-8B9B-A996B3335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5154" y="292608"/>
            <a:ext cx="2901696" cy="6263641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4592954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4A81108-AACA-4E2D-84B5-C486EC8A7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5425" y="100860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BF73F38-2C95-42A6-9BDA-9510336A1C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425" y="99946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D2C44DB-2CB9-419A-A90A-BCFC46B4CBF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35425" y="59563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17018F-54D8-4DCC-89F7-23233E159A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290353"/>
            <a:ext cx="3717015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C9A759-96FB-4B87-A7EC-AC6CECC282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1B24B197-BB67-4FC7-8216-4C3DA48B96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35425" y="5251967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86B6FF1-81E2-4194-8700-74398E26EA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35425" y="5242822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8A7D462E-5BAD-4BC6-8FA7-5CC56FE37B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35425" y="4838992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1728D29-4D3C-4855-B418-0C288205FC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35425" y="3839530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95426623-8091-4B78-B3B7-6E389CAF1E8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35425" y="3830385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5FE75CE9-11EF-4C84-816A-30C461BE6A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535425" y="3426555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C9503ED5-3822-4C93-B84B-7E7A9464B9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535425" y="2421044"/>
            <a:ext cx="2400298" cy="84327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0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261F810D-6A6C-4B42-9A4A-76784CC1577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535425" y="2411899"/>
            <a:ext cx="1194574" cy="9144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175C14E2-0E61-4EF6-AD86-935A280FE22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535425" y="2008069"/>
            <a:ext cx="2400298" cy="40383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1" cap="all" baseline="0">
                <a:solidFill>
                  <a:srgbClr val="211E1C"/>
                </a:solidFill>
                <a:latin typeface="Oswald" panose="02000503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87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8C5ED2-CD4F-4101-9B38-6598423AA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4"/>
            <a:ext cx="10390632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05044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0"/>
            <a:ext cx="3200400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9380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9380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91600" y="0"/>
            <a:ext cx="3200400" cy="6858000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9163" y="3263900"/>
            <a:ext cx="5273675" cy="29559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nisi. Ut </a:t>
            </a:r>
            <a:r>
              <a:rPr lang="en-US" dirty="0" err="1"/>
              <a:t>faucibus</a:t>
            </a:r>
            <a:r>
              <a:rPr lang="en-US" dirty="0"/>
              <a:t> pulvinar </a:t>
            </a:r>
            <a:r>
              <a:rPr lang="en-US" dirty="0" err="1"/>
              <a:t>elementum</a:t>
            </a:r>
            <a:r>
              <a:rPr lang="en-US" dirty="0"/>
              <a:t> integer. Diam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pharetra sit </a:t>
            </a:r>
            <a:r>
              <a:rPr lang="en-US" dirty="0" err="1"/>
              <a:t>amet</a:t>
            </a:r>
            <a:r>
              <a:rPr lang="en-US" dirty="0"/>
              <a:t>. Cursus sit </a:t>
            </a:r>
            <a:r>
              <a:rPr lang="en-US" dirty="0" err="1"/>
              <a:t>amet</a:t>
            </a:r>
            <a:r>
              <a:rPr lang="en-US" dirty="0"/>
              <a:t> dictum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diam.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3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1600" y="0"/>
            <a:ext cx="3200400" cy="6857999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542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2542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2325" y="3263900"/>
            <a:ext cx="5273675" cy="29559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nisi. Ut </a:t>
            </a:r>
            <a:r>
              <a:rPr lang="en-US" dirty="0" err="1"/>
              <a:t>faucibus</a:t>
            </a:r>
            <a:r>
              <a:rPr lang="en-US" dirty="0"/>
              <a:t> pulvinar </a:t>
            </a:r>
            <a:r>
              <a:rPr lang="en-US" dirty="0" err="1"/>
              <a:t>elementum</a:t>
            </a:r>
            <a:r>
              <a:rPr lang="en-US" dirty="0"/>
              <a:t> integer. Diam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pharetra sit </a:t>
            </a:r>
            <a:r>
              <a:rPr lang="en-US" dirty="0" err="1"/>
              <a:t>amet</a:t>
            </a:r>
            <a:r>
              <a:rPr lang="en-US" dirty="0"/>
              <a:t>. Cursus sit </a:t>
            </a:r>
            <a:r>
              <a:rPr lang="en-US" dirty="0" err="1"/>
              <a:t>amet</a:t>
            </a:r>
            <a:r>
              <a:rPr lang="en-US" dirty="0"/>
              <a:t> dictum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diam.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49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80342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80342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57200"/>
            <a:ext cx="4114800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211E1C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0125" y="4032504"/>
            <a:ext cx="5273675" cy="21873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14499" y="5581651"/>
            <a:ext cx="2362201" cy="638174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7D7EF52-3B14-4058-94BD-89FCFB1D4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74224" y="5650772"/>
            <a:ext cx="2230848" cy="493996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0125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7861EE8-0D5E-4603-B141-0865F262EF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4224" y="5650772"/>
            <a:ext cx="2230848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42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417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417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8781" y="457200"/>
            <a:ext cx="4114800" cy="57626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4032504"/>
            <a:ext cx="5273675" cy="21873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66D6AE-38D5-4E62-85A6-CDCF828071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080" y="5581651"/>
            <a:ext cx="2362201" cy="638174"/>
          </a:xfrm>
          <a:solidFill>
            <a:srgbClr val="F8C000">
              <a:alpha val="80000"/>
            </a:srgbClr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7D7EF52-3B14-4058-94BD-89FCFB1D4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74805" y="5650772"/>
            <a:ext cx="2230848" cy="493996"/>
          </a:xfrm>
          <a:noFill/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7861EE8-0D5E-4603-B141-0865F262EF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74805" y="5650772"/>
            <a:ext cx="2230848" cy="49399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="1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50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417" y="1122364"/>
            <a:ext cx="5273239" cy="729516"/>
          </a:xfrm>
        </p:spPr>
        <p:txBody>
          <a:bodyPr wrap="square" anchor="b">
            <a:normAutofit/>
          </a:bodyPr>
          <a:lstStyle>
            <a:lvl1pPr algn="r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417" y="2290353"/>
            <a:ext cx="5273239" cy="729516"/>
          </a:xfrm>
        </p:spPr>
        <p:txBody>
          <a:bodyPr>
            <a:noAutofit/>
          </a:bodyPr>
          <a:lstStyle>
            <a:lvl1pPr marL="0" indent="0" algn="r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8780" y="0"/>
            <a:ext cx="4953219" cy="62198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4032504"/>
            <a:ext cx="5273675" cy="2187321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25656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3539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122364"/>
            <a:ext cx="5273239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DD65-3171-4919-8A8A-571385AC0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2290353"/>
            <a:ext cx="5273239" cy="729516"/>
          </a:xfrm>
        </p:spPr>
        <p:txBody>
          <a:bodyPr>
            <a:noAutofit/>
          </a:bodyPr>
          <a:lstStyle>
            <a:lvl1pPr marL="0" indent="0" algn="l">
              <a:buNone/>
              <a:defRPr sz="1400" b="1" cap="all" spc="0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953219" cy="6219825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83" y="4032504"/>
            <a:ext cx="5273675" cy="218732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83" y="3205768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l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370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A358308-B67A-4902-82FB-7A7284187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9456" y="218821"/>
            <a:ext cx="11713464" cy="3677157"/>
          </a:xfrm>
          <a:solidFill>
            <a:srgbClr val="FF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  <a:p>
            <a:r>
              <a:rPr lang="en-US" dirty="0"/>
              <a:t>↓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FEBB1-E6D4-4D67-A16C-D974D877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0E47-2868-41C3-9ED2-2BC79403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817E-01AE-444D-B01D-6F13F2358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2949" y="4761406"/>
            <a:ext cx="3220411" cy="729516"/>
          </a:xfrm>
        </p:spPr>
        <p:txBody>
          <a:bodyPr wrap="square" anchor="b">
            <a:normAutofit/>
          </a:bodyPr>
          <a:lstStyle>
            <a:lvl1pPr algn="l">
              <a:defRPr sz="3200" cap="all" baseline="0">
                <a:solidFill>
                  <a:srgbClr val="211E1C"/>
                </a:solidFill>
                <a:latin typeface="Oswald" panose="02000503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29287B-E61D-434F-A2A3-40B77853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5525" y="4032504"/>
            <a:ext cx="6813934" cy="2187321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200" cap="all" baseline="0">
                <a:solidFill>
                  <a:srgbClr val="211E1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gravida cum sociis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et.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at. Ligula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proin</a:t>
            </a:r>
            <a:r>
              <a:rPr lang="en-US" dirty="0"/>
              <a:t> libero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41116BCF-5D35-4C60-81CF-95175B1AE0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3137298" y="5121592"/>
            <a:ext cx="2286000" cy="9144"/>
          </a:xfrm>
          <a:solidFill>
            <a:schemeClr val="tx1"/>
          </a:solidFill>
        </p:spPr>
        <p:txBody>
          <a:bodyPr/>
          <a:lstStyle>
            <a:lvl1pPr marL="0" indent="0" algn="l">
              <a:buNone/>
              <a:defRPr>
                <a:solidFill>
                  <a:srgbClr val="211E1C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223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947663-39C0-4F8B-B2D8-028CCF58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437CD-EEEB-4CB8-8F77-1F286CB6F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BD10F-11DE-491B-B83A-957F4A4A6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2872" y="6356350"/>
            <a:ext cx="333265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2019 McCain, Inc.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21AC9-EC90-4EBA-A321-FDFA94CF0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38467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8586DD-506C-47BB-B506-8E763A328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0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jp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824974C8-C765-4967-9FEC-C3C330234E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04"/>
                    </a14:imgEffect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F4B91-18DD-4D5B-972A-68AE84E7AA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rgbClr val="F8C0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0455B-9262-4DBE-AF90-CE99D53F08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91F33C-D592-4175-8E90-E26E391B5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9803" y="2013491"/>
            <a:ext cx="4604951" cy="2003221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Stepping out with signs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6A454C9-8A7F-467C-ABB0-53FB13F9A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9851" y="4198378"/>
            <a:ext cx="4604951" cy="2889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Updates, tips and News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E484D5-B2B2-4E5C-9D73-23993B0CA7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9135" y="4043787"/>
            <a:ext cx="2286000" cy="9144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55E952A-2E3F-4CE9-BA0C-DAEB0732F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2019 McCain, Inc. All Rights Reserved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848C984-89BC-43FC-8BC2-0D335200A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6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2DA1E1-A7FD-4317-B3CD-A9127B53DE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76A9C-9A59-410E-972A-3854869212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34E20-A13F-49EB-A550-415CCA90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B0B77-6DD6-4C88-87B6-CC70C66D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5C8660-6E0D-4494-934F-5EC61D9FE3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Agency approvals  key projects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AE8D8EB-F374-42AA-B34A-F11017854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245" y="5006121"/>
            <a:ext cx="5273239" cy="337023"/>
          </a:xfrm>
        </p:spPr>
        <p:txBody>
          <a:bodyPr>
            <a:normAutofit/>
          </a:bodyPr>
          <a:lstStyle/>
          <a:p>
            <a:r>
              <a:rPr lang="en-US" dirty="0"/>
              <a:t>Opening doors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619895-90F2-4CA6-B677-AD654BC11F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40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243EFC-65DA-449C-BFA6-AB1876075B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"/>
            <a:ext cx="5425440" cy="28302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BC5BB-9237-40C1-A83B-BEF7EAC9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E2A9A-50B1-4C70-8F64-D02E0D48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66D1B2-F5CB-4D9C-8B77-C34A56F72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863" y="683103"/>
            <a:ext cx="5047371" cy="1464081"/>
          </a:xfrm>
        </p:spPr>
        <p:txBody>
          <a:bodyPr/>
          <a:lstStyle/>
          <a:p>
            <a:r>
              <a:rPr lang="en-US" dirty="0"/>
              <a:t>locations where our signs are installed or APL / </a:t>
            </a:r>
            <a:r>
              <a:rPr lang="en-US" dirty="0" err="1"/>
              <a:t>qpl</a:t>
            </a:r>
            <a:r>
              <a:rPr lang="en-US" dirty="0"/>
              <a:t>  status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1B165E-C104-43A1-8426-A71363673E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683103"/>
            <a:ext cx="5273675" cy="583961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California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Colorado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Delaware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Georgia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Pennsylvania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New York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Ohio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Texas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New jersey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 descr="A truck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63F66ADE-A651-4607-8577-D1DBF171E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8451"/>
            <a:ext cx="5425440" cy="36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46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243EFC-65DA-449C-BFA6-AB1876075B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"/>
            <a:ext cx="5425440" cy="28302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BC5BB-9237-40C1-A83B-BEF7EAC9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E2A9A-50B1-4C70-8F64-D02E0D48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66D1B2-F5CB-4D9C-8B77-C34A56F72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863" y="683103"/>
            <a:ext cx="5047371" cy="1464081"/>
          </a:xfrm>
        </p:spPr>
        <p:txBody>
          <a:bodyPr/>
          <a:lstStyle/>
          <a:p>
            <a:r>
              <a:rPr lang="en-US" dirty="0"/>
              <a:t>locations where we </a:t>
            </a: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</a:t>
            </a:r>
            <a:r>
              <a:rPr lang="en-US" dirty="0"/>
              <a:t> </a:t>
            </a:r>
            <a:r>
              <a:rPr lang="en-US" dirty="0" err="1"/>
              <a:t>ApL</a:t>
            </a:r>
            <a:r>
              <a:rPr lang="en-US" dirty="0"/>
              <a:t> or QPL status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1B165E-C104-43A1-8426-A71363673E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683103"/>
            <a:ext cx="5273675" cy="583961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Florida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Arizona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Washington state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New Jersey (DMS)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Virginia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South Carolina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North Carolina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F8EF985-AC90-48B7-A9EC-DD5E8A4CD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0286"/>
            <a:ext cx="5425440" cy="37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21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ign on the side of a road&#10;&#10;Description automatically generated">
            <a:extLst>
              <a:ext uri="{FF2B5EF4-FFF2-40B4-BE49-F238E27FC236}">
                <a16:creationId xmlns:a16="http://schemas.microsoft.com/office/drawing/2014/main" id="{49A7B78B-C990-493E-8976-C9DBB733DA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6" b="29076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5810A-CFFE-42A7-BB34-5C414A1D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4597E-F5E5-4502-8EB4-B11A29C62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FFA119-C3C5-409C-B135-F90F9571D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541" y="4392517"/>
            <a:ext cx="2697897" cy="128016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Projects </a:t>
            </a:r>
            <a:br>
              <a:rPr lang="en-US" dirty="0"/>
            </a:br>
            <a:r>
              <a:rPr lang="en-US" dirty="0"/>
              <a:t>and opportunities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03AC8E-38E3-4391-ADDA-0E79CDB9A0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55525" y="4078957"/>
            <a:ext cx="6813934" cy="2373187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Recognize opportunities early – future deployments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State Contracts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ATM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ITS Corridor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VSL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Partner for success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E099BC-9507-4F95-9906-E9C5D55380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6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sign on a city street&#10;&#10;Description automatically generated">
            <a:extLst>
              <a:ext uri="{FF2B5EF4-FFF2-40B4-BE49-F238E27FC236}">
                <a16:creationId xmlns:a16="http://schemas.microsoft.com/office/drawing/2014/main" id="{94BADB9C-E83A-400C-A243-54CB7E5C40F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19000"/>
          <a:stretch>
            <a:fillRect/>
          </a:stretch>
        </p:blipFill>
        <p:spPr>
          <a:xfrm>
            <a:off x="287383" y="922022"/>
            <a:ext cx="3647100" cy="36471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C6B4D-CCEE-4088-B0DC-38CE5744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0BFCA-4056-4531-8105-4C67CC21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4E0A50-EAD9-41A6-AC7B-EA76AF940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4483" y="201228"/>
            <a:ext cx="4323033" cy="729516"/>
          </a:xfrm>
        </p:spPr>
        <p:txBody>
          <a:bodyPr>
            <a:normAutofit/>
          </a:bodyPr>
          <a:lstStyle/>
          <a:p>
            <a:r>
              <a:rPr lang="en-US" dirty="0"/>
              <a:t>Other opportunities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1DF96E-40FD-4B47-BBBA-41C66496B89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 dirty="0"/>
              <a:t>We have provided signs for airports all over the globe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B23B77-A58B-4865-B9D8-82A410525CF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62850B-54F5-42BA-8DDD-10CD5897F89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dirty="0">
                <a:solidFill>
                  <a:srgbClr val="F99A00"/>
                </a:solidFill>
              </a:rPr>
              <a:t>airport</a:t>
            </a:r>
          </a:p>
        </p:txBody>
      </p:sp>
      <p:pic>
        <p:nvPicPr>
          <p:cNvPr id="20" name="Picture Placeholder 19" descr="A sign on the side of a road&#10;&#10;Description automatically generated">
            <a:extLst>
              <a:ext uri="{FF2B5EF4-FFF2-40B4-BE49-F238E27FC236}">
                <a16:creationId xmlns:a16="http://schemas.microsoft.com/office/drawing/2014/main" id="{38E8FD01-6F8D-4D16-8884-D9D724B427E2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1" r="24461"/>
          <a:stretch>
            <a:fillRect/>
          </a:stretch>
        </p:blipFill>
        <p:spPr>
          <a:xfrm>
            <a:off x="4207748" y="893536"/>
            <a:ext cx="3788813" cy="3675586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40740A-0C7A-4624-9C87-3484755E3C6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US" dirty="0"/>
              <a:t>Our experience with toll road signage is vast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D024-2FE5-46B4-9202-4BDB243B0E6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9BBB69F-7577-4455-BCD8-CB2914E92A0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dirty="0">
                <a:solidFill>
                  <a:srgbClr val="F99A00"/>
                </a:solidFill>
              </a:rPr>
              <a:t>Toll roads</a:t>
            </a:r>
          </a:p>
        </p:txBody>
      </p:sp>
      <p:pic>
        <p:nvPicPr>
          <p:cNvPr id="22" name="Picture Placeholder 21" descr="A close up of a screen&#10;&#10;Description automatically generated">
            <a:extLst>
              <a:ext uri="{FF2B5EF4-FFF2-40B4-BE49-F238E27FC236}">
                <a16:creationId xmlns:a16="http://schemas.microsoft.com/office/drawing/2014/main" id="{D5B9C3B4-F332-469D-91CF-E634678B6B41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b="4545"/>
          <a:stretch>
            <a:fillRect/>
          </a:stretch>
        </p:blipFill>
        <p:spPr>
          <a:xfrm>
            <a:off x="8269826" y="934332"/>
            <a:ext cx="3634790" cy="363479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7F3AEC6-5EA7-4174-A998-B303EE90A4B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en-US" dirty="0"/>
              <a:t>Several wayfinding or parking projects currently in progress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060244-530E-432B-88A7-24EC2424455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72FAD2-A098-4103-BDD7-8C6141FB5F7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n-US" dirty="0">
                <a:solidFill>
                  <a:srgbClr val="F99A00"/>
                </a:solidFill>
              </a:rPr>
              <a:t>City wayfinding</a:t>
            </a:r>
          </a:p>
        </p:txBody>
      </p:sp>
    </p:spTree>
    <p:extLst>
      <p:ext uri="{BB962C8B-B14F-4D97-AF65-F5344CB8AC3E}">
        <p14:creationId xmlns:p14="http://schemas.microsoft.com/office/powerpoint/2010/main" val="2075252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sign on the side of a road&#10;&#10;Description automatically generated">
            <a:extLst>
              <a:ext uri="{FF2B5EF4-FFF2-40B4-BE49-F238E27FC236}">
                <a16:creationId xmlns:a16="http://schemas.microsoft.com/office/drawing/2014/main" id="{AE580BAD-99AF-4631-B813-C337526AFD38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r="13917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22421-D0F8-476E-B499-3BE2AA91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1A341-47C4-4EC0-BFD2-CA1292B7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B3B10A-BBFF-4187-A292-E916521E2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0178" y="2255521"/>
            <a:ext cx="4592954" cy="2077872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99A00"/>
                </a:solidFill>
              </a:rPr>
              <a:t>Questions?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Thank you!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F3EEAD-1F9D-484B-9A85-85352C798028}"/>
              </a:ext>
            </a:extLst>
          </p:cNvPr>
          <p:cNvSpPr txBox="1"/>
          <p:nvPr/>
        </p:nvSpPr>
        <p:spPr>
          <a:xfrm>
            <a:off x="6750177" y="5024846"/>
            <a:ext cx="2498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1E1C"/>
                </a:solidFill>
              </a:rPr>
              <a:t>Randy Bobo</a:t>
            </a:r>
          </a:p>
          <a:p>
            <a:r>
              <a:rPr lang="en-US" dirty="0">
                <a:solidFill>
                  <a:srgbClr val="211E1C"/>
                </a:solidFill>
              </a:rPr>
              <a:t>760.207.1220</a:t>
            </a:r>
          </a:p>
          <a:p>
            <a:r>
              <a:rPr lang="en-US" dirty="0">
                <a:solidFill>
                  <a:srgbClr val="211E1C"/>
                </a:solidFill>
              </a:rPr>
              <a:t>rbobo@mccain-inc.com</a:t>
            </a:r>
          </a:p>
        </p:txBody>
      </p:sp>
    </p:spTree>
    <p:extLst>
      <p:ext uri="{BB962C8B-B14F-4D97-AF65-F5344CB8AC3E}">
        <p14:creationId xmlns:p14="http://schemas.microsoft.com/office/powerpoint/2010/main" val="1280247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EBDD9CA-0677-4B47-914B-A233D932E98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" b="81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0E1E02-3712-4BF0-9F2E-D1447FD9B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FF80D-B95A-48E9-96DB-6602781A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7B2236-1561-4130-9E13-FAB873F342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</a:t>
            </a:r>
            <a:r>
              <a:rPr lang="en-US" dirty="0">
                <a:solidFill>
                  <a:srgbClr val="F8C000"/>
                </a:solidFill>
              </a:rPr>
              <a:t>agenda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461605-909C-4EAC-B33E-ADD064CD11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Caltrans district 11 project update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Caltrans district 7 project update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FA8478-D88F-45D2-94B5-C47EDE5EC2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73E60C-A46E-4C99-A9DE-F237ECFE9A9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Wins!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4CAF89-10D6-4323-88A3-BE8CF877101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740653" y="3779635"/>
            <a:ext cx="4593335" cy="909140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Ohio DOT / M.H. Corbin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Penn DOT / M.H. Corbin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Colorado DOT / Traffic Signal Controls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F4B5F3-51EC-45F3-AAA8-5986A205F06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740652" y="3770490"/>
            <a:ext cx="2286000" cy="9144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9B78D7-EE74-454E-BDA1-DC96415A731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729984" y="3366660"/>
            <a:ext cx="4972658" cy="403830"/>
          </a:xfrm>
        </p:spPr>
        <p:txBody>
          <a:bodyPr>
            <a:normAutofit fontScale="25000" lnSpcReduction="20000"/>
          </a:bodyPr>
          <a:lstStyle/>
          <a:p>
            <a:r>
              <a:rPr lang="en-US" sz="5600" dirty="0"/>
              <a:t>Variable speed limit signs (vsl) opportunity for growth</a:t>
            </a:r>
          </a:p>
          <a:p>
            <a:r>
              <a:rPr lang="en-US" dirty="0"/>
              <a:t>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D0BA7F-11EA-4473-983B-7FEF8EB575F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9797" y="5131988"/>
            <a:ext cx="4593335" cy="729516"/>
          </a:xfrm>
        </p:spPr>
        <p:txBody>
          <a:bodyPr>
            <a:no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Where McCain is approved &amp; where we need to go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State contracts / atm projects / its corridor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Highway, airport, wayfinding, tolling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BF2D5-694D-47F6-9A65-4B87330FE37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760464" y="5114249"/>
            <a:ext cx="2286000" cy="914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AD6D6D4-A89B-4687-9646-5F08317F472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739128" y="4701824"/>
            <a:ext cx="4593335" cy="403830"/>
          </a:xfrm>
        </p:spPr>
        <p:txBody>
          <a:bodyPr/>
          <a:lstStyle/>
          <a:p>
            <a:r>
              <a:rPr lang="en-US" dirty="0"/>
              <a:t>Agency approvals / key projects / what to look for</a:t>
            </a:r>
          </a:p>
        </p:txBody>
      </p:sp>
    </p:spTree>
    <p:extLst>
      <p:ext uri="{BB962C8B-B14F-4D97-AF65-F5344CB8AC3E}">
        <p14:creationId xmlns:p14="http://schemas.microsoft.com/office/powerpoint/2010/main" val="1687804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71A5F6-6BC4-4C7B-B240-9891145DBA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BD9C8-DE03-47DB-B20D-9E9CC94B94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17D0C-27D7-4773-811D-F0BE08D3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6B8AD-96DE-44C7-954B-DA9E973B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172ECB-4607-43DF-AB86-0774E8CD1E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Wins! </a:t>
            </a:r>
            <a:r>
              <a:rPr lang="en-US" dirty="0">
                <a:solidFill>
                  <a:schemeClr val="bg1"/>
                </a:solidFill>
              </a:rPr>
              <a:t>update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853F0D-6F3F-4091-9975-E1C644CA4D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6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CAB38D74-EB9B-4938-BB83-24DD0E562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4000"/>
                    </a14:imgEffect>
                    <a14:imgEffect>
                      <a14:brightnessContrast bright="11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08" b="23108"/>
          <a:stretch>
            <a:fillRect/>
          </a:stretch>
        </p:blipFill>
        <p:spPr>
          <a:xfrm>
            <a:off x="219456" y="218820"/>
            <a:ext cx="11713464" cy="3677157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80CD4-5DFE-4BF8-A13D-5060BE01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257E4-8437-4ACF-909F-C154B95C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498CB0-868A-46F3-9367-874364A5B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854" y="4148050"/>
            <a:ext cx="3941956" cy="1559002"/>
          </a:xfrm>
        </p:spPr>
        <p:txBody>
          <a:bodyPr>
            <a:normAutofit/>
          </a:bodyPr>
          <a:lstStyle/>
          <a:p>
            <a:r>
              <a:rPr lang="en-US" dirty="0"/>
              <a:t>Caltrans</a:t>
            </a:r>
            <a:br>
              <a:rPr lang="en-US" dirty="0"/>
            </a:br>
            <a:r>
              <a:rPr lang="en-US" dirty="0">
                <a:solidFill>
                  <a:srgbClr val="F8C000"/>
                </a:solidFill>
              </a:rPr>
              <a:t>district 11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EEB56D-67D0-4543-BFA5-5217F0599B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Model </a:t>
            </a:r>
            <a:r>
              <a:rPr lang="en-US" dirty="0" err="1"/>
              <a:t>cms</a:t>
            </a:r>
            <a:r>
              <a:rPr lang="en-US" dirty="0"/>
              <a:t> 600 &amp; </a:t>
            </a:r>
            <a:r>
              <a:rPr lang="en-US" dirty="0" err="1"/>
              <a:t>cms</a:t>
            </a:r>
            <a:r>
              <a:rPr lang="en-US" dirty="0"/>
              <a:t> 610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signs are completed and most are installed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Caltrans transportation lab approved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Phase 2 (cv portion) expected to begin in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Huge milestone for McCain and more on the way!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3516A0-EBF2-460A-A5FA-A30ACEC1EF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74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611B392-8E23-472E-8E97-6B51FEA9A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4" y="2452250"/>
            <a:ext cx="4053155" cy="282914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54563F-C685-410F-A167-7A3D37B8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506B3-05ED-47D6-9263-C382B3DB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28B80E-CB74-455B-BBCC-D4A30A8498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caltrans</a:t>
            </a:r>
            <a:r>
              <a:rPr lang="en-US" dirty="0"/>
              <a:t> </a:t>
            </a:r>
            <a:r>
              <a:rPr lang="en-US" dirty="0">
                <a:solidFill>
                  <a:srgbClr val="F8C000"/>
                </a:solidFill>
              </a:rPr>
              <a:t>district 7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E2874D-269C-4646-A0F8-F0D0533B726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38200" y="1851880"/>
            <a:ext cx="2286000" cy="914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FD2944-6D2C-406B-88E8-185B5C7DC24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Installed on 110e between the 101 and i-5 near dodgers stadium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0C5C37-57F3-48AD-AA20-5BD9F246741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9B7931-0DFD-48AA-BC75-8E1C186F20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13BD3A-3086-459A-90A8-8C8BFF7E204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>
            <a:normAutofit/>
          </a:bodyPr>
          <a:lstStyle/>
          <a:p>
            <a:r>
              <a:rPr lang="en-US" dirty="0"/>
              <a:t>3 signs installed in august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837376-5C6D-406B-B035-337FF1A31E1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6047B5-3540-4292-90E1-6D81C10CA7E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dirty="0"/>
              <a:t>Quantity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B7BC301-7349-4F7C-ADB6-44BD0355BCA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n-US" dirty="0"/>
              <a:t>Low light pollution for residents above sign structure in some locations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305FE2-407B-4840-8BF9-129B0BF0F9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B04020-BD2E-472D-BE28-992EBDF4248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US" dirty="0"/>
              <a:t>differentiators</a:t>
            </a:r>
          </a:p>
        </p:txBody>
      </p:sp>
      <p:pic>
        <p:nvPicPr>
          <p:cNvPr id="25" name="Picture Placeholder 25">
            <a:extLst>
              <a:ext uri="{FF2B5EF4-FFF2-40B4-BE49-F238E27FC236}">
                <a16:creationId xmlns:a16="http://schemas.microsoft.com/office/drawing/2014/main" id="{86018C15-79ED-4240-BB9D-3D508847414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97" b="14197"/>
          <a:stretch>
            <a:fillRect/>
          </a:stretch>
        </p:blipFill>
        <p:spPr>
          <a:xfrm>
            <a:off x="5008563" y="-33338"/>
            <a:ext cx="7183437" cy="3676651"/>
          </a:xfrm>
        </p:spPr>
      </p:pic>
    </p:spTree>
    <p:extLst>
      <p:ext uri="{BB962C8B-B14F-4D97-AF65-F5344CB8AC3E}">
        <p14:creationId xmlns:p14="http://schemas.microsoft.com/office/powerpoint/2010/main" val="255030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71A5F6-6BC4-4C7B-B240-9891145DBA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BD9C8-DE03-47DB-B20D-9E9CC94B94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17D0C-27D7-4773-811D-F0BE08D3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6B8AD-96DE-44C7-954B-DA9E973B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172ECB-4607-43DF-AB86-0774E8CD1E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Variable Speed Limit signs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opportunity for growth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853F0D-6F3F-4091-9975-E1C644CA4D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56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1A6FC-F49B-4B95-9960-0E5ADFDD842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69834" y="0"/>
            <a:ext cx="2922165" cy="6857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9F0CA-41E9-4343-A47B-AD3E1E01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F0BD0-7566-4A11-BA46-9DC6D4D5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7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60AF97-0906-4BA9-A27D-DD02AA9DD11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5CAF607-01C5-419A-94DF-EB214348E37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842078" y="5150543"/>
            <a:ext cx="1836718" cy="9144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7305E22-ACB7-434C-929D-97CE61AF1EA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566366" y="3727709"/>
            <a:ext cx="2625634" cy="1256652"/>
          </a:xfrm>
        </p:spPr>
        <p:txBody>
          <a:bodyPr>
            <a:normAutofit fontScale="850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Variable speed limit statewide contract bid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Only one competitor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Opens doors to larger or more variable message signs (vms)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FD64967-EF08-4E7A-940B-08DBCDBD55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842078" y="3631118"/>
            <a:ext cx="1836718" cy="914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8FC1DDF-E8EB-403D-A34F-49D65B8BA2C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869058" y="2407386"/>
            <a:ext cx="2036732" cy="394685"/>
          </a:xfrm>
        </p:spPr>
        <p:txBody>
          <a:bodyPr/>
          <a:lstStyle/>
          <a:p>
            <a:r>
              <a:rPr lang="en-US" dirty="0"/>
              <a:t>m.h. corbin success story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689019A-3408-4EEA-A1D7-2602EADD797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842079" y="2277875"/>
            <a:ext cx="1836718" cy="9144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93C02B4-AD30-4C58-BBD5-257F888890B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0217201" y="1815299"/>
            <a:ext cx="1340446" cy="403830"/>
          </a:xfrm>
        </p:spPr>
        <p:txBody>
          <a:bodyPr/>
          <a:lstStyle/>
          <a:p>
            <a:r>
              <a:rPr lang="en-US" dirty="0"/>
              <a:t>Ohio dot / vsl </a:t>
            </a:r>
          </a:p>
        </p:txBody>
      </p:sp>
      <p:pic>
        <p:nvPicPr>
          <p:cNvPr id="21" name="Picture Placeholder 9" descr="A car parked in a parking lot&#10;&#10;Description automatically generated">
            <a:extLst>
              <a:ext uri="{FF2B5EF4-FFF2-40B4-BE49-F238E27FC236}">
                <a16:creationId xmlns:a16="http://schemas.microsoft.com/office/drawing/2014/main" id="{7C6DAC2F-DFF8-4D67-91E7-C81137E8C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" b="2909"/>
          <a:stretch>
            <a:fillRect/>
          </a:stretch>
        </p:blipFill>
        <p:spPr>
          <a:xfrm>
            <a:off x="3858729" y="104071"/>
            <a:ext cx="5269834" cy="6617404"/>
          </a:xfrm>
          <a:prstGeom prst="rect">
            <a:avLst/>
          </a:prstGeom>
        </p:spPr>
      </p:pic>
      <p:pic>
        <p:nvPicPr>
          <p:cNvPr id="23" name="Picture 22" descr="A sign on the side of a dirt road&#10;&#10;Description automatically generated">
            <a:extLst>
              <a:ext uri="{FF2B5EF4-FFF2-40B4-BE49-F238E27FC236}">
                <a16:creationId xmlns:a16="http://schemas.microsoft.com/office/drawing/2014/main" id="{8595A3D4-BFF6-4F48-869A-5AF364530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8" y="104070"/>
            <a:ext cx="2928201" cy="3324929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81622C5F-F5C7-4C63-855D-DDEB6D8E9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366" y="550144"/>
            <a:ext cx="2388144" cy="14100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057A8D7-3B66-4A91-BE30-B0A267CD2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7975" y="2822312"/>
            <a:ext cx="1304925" cy="409575"/>
          </a:xfrm>
          <a:prstGeom prst="rect">
            <a:avLst/>
          </a:prstGeom>
        </p:spPr>
      </p:pic>
      <p:pic>
        <p:nvPicPr>
          <p:cNvPr id="30" name="Picture 29" descr="A picture containing outdoor, grass, sitting, building&#10;&#10;Description automatically generated">
            <a:extLst>
              <a:ext uri="{FF2B5EF4-FFF2-40B4-BE49-F238E27FC236}">
                <a16:creationId xmlns:a16="http://schemas.microsoft.com/office/drawing/2014/main" id="{9148B979-87D9-4BCE-99E9-8F3C24410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4" y="3601166"/>
            <a:ext cx="2197149" cy="292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3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14043-244A-4D9D-BA0F-C8AC8B47BE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01420" y="0"/>
            <a:ext cx="3690579" cy="6857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FDCFE-B9E7-45B4-9879-B6B72D5B7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92C7F-C74E-409C-A629-8D6CCB5A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8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449859-7EF6-4504-90B7-45FA6AD4D20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27722" y="5531005"/>
            <a:ext cx="1836718" cy="9144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5F3134-7E25-4499-B767-7C4EE432B75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693842" y="3919314"/>
            <a:ext cx="3690578" cy="1366716"/>
          </a:xfrm>
        </p:spPr>
        <p:txBody>
          <a:bodyPr>
            <a:normAutofit lnSpcReduction="1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Distributor aware of VSL from McCain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competitor – “lower price”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Distributor relationship with contractor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opened doors at </a:t>
            </a:r>
            <a:r>
              <a:rPr lang="en-US" dirty="0" err="1"/>
              <a:t>penndot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27C2E3-54C9-4C15-9DCD-68D0298884C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27722" y="3817857"/>
            <a:ext cx="1836718" cy="914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558B54-6755-44C9-99F7-28EC4E206FB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693842" y="3426555"/>
            <a:ext cx="2950059" cy="403830"/>
          </a:xfrm>
        </p:spPr>
        <p:txBody>
          <a:bodyPr/>
          <a:lstStyle/>
          <a:p>
            <a:r>
              <a:rPr lang="en-US" dirty="0"/>
              <a:t>I-76 VSL &amp; Queue Warning System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6FEAD07-B69D-44CF-9CCC-73E3B6B0139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174769" y="2588230"/>
            <a:ext cx="1836718" cy="303245"/>
          </a:xfrm>
        </p:spPr>
        <p:txBody>
          <a:bodyPr>
            <a:normAutofit fontScale="62500" lnSpcReduction="20000"/>
          </a:bodyPr>
          <a:lstStyle/>
          <a:p>
            <a:r>
              <a:rPr lang="en-US" sz="1500" b="1" dirty="0" err="1">
                <a:latin typeface="Oswald" panose="02000503000000000000"/>
              </a:rPr>
              <a:t>m.h.</a:t>
            </a:r>
            <a:r>
              <a:rPr lang="en-US" sz="1500" b="1" dirty="0">
                <a:latin typeface="Oswald" panose="02000503000000000000"/>
              </a:rPr>
              <a:t> corbin success story</a:t>
            </a:r>
          </a:p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A50B0DC-4863-4248-92B8-BE361B7FA00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131867" y="2569680"/>
            <a:ext cx="1836718" cy="9144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F932C3C-07BA-4982-8571-596F634E4CE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86412" y="2160914"/>
            <a:ext cx="1727628" cy="403830"/>
          </a:xfrm>
        </p:spPr>
        <p:txBody>
          <a:bodyPr/>
          <a:lstStyle/>
          <a:p>
            <a:r>
              <a:rPr lang="en-US" dirty="0"/>
              <a:t>Pennsylvania DOT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F0660971-4EA0-4C51-B406-A272C88FD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7841" y="894159"/>
            <a:ext cx="1104770" cy="10466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5970C79-313A-46EC-A8AE-3226AC64A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97686" y="2928051"/>
            <a:ext cx="1304925" cy="409575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79552E73-2F64-4CA6-B9FB-479777892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175" y="937481"/>
            <a:ext cx="6023281" cy="4517461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E84480D0-E3EC-44B6-872A-3EC1311DA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" y="226728"/>
            <a:ext cx="3777744" cy="598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21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4E552-3DD2-4DD2-903C-F493CE4854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" y="1"/>
            <a:ext cx="3624044" cy="6857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BC557-775F-4B3E-9413-7948C09A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2020 McCain, Inc.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EE315-4E61-4F8F-BAF7-F298B9A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86DD-506C-47BB-B506-8E763A328325}" type="slidenum">
              <a:rPr lang="en-US" smtClean="0"/>
              <a:t>9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E6D17B-781E-42FE-A75D-7231960F39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193" y="1664471"/>
            <a:ext cx="3529660" cy="330679"/>
          </a:xfrm>
        </p:spPr>
        <p:txBody>
          <a:bodyPr>
            <a:noAutofit/>
          </a:bodyPr>
          <a:lstStyle/>
          <a:p>
            <a:r>
              <a:rPr lang="en-US" sz="1400" b="1" dirty="0">
                <a:latin typeface="Oswald" panose="02000503000000000000"/>
              </a:rPr>
              <a:t>Traffic Signal Controls success story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33AA30-5961-4721-A25C-3E2DA6D8E3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8938" y="1438040"/>
            <a:ext cx="1836718" cy="9144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2DDE23-9D9F-472E-BCD0-81AA156010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8992" y="765661"/>
            <a:ext cx="2380385" cy="569543"/>
          </a:xfrm>
        </p:spPr>
        <p:txBody>
          <a:bodyPr>
            <a:noAutofit/>
          </a:bodyPr>
          <a:lstStyle/>
          <a:p>
            <a:r>
              <a:rPr lang="en-US" sz="1800" dirty="0"/>
              <a:t>Colorado DOT / VSL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A8A4DC2-A09B-46F9-900C-ACA0F0D3760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34053" y="3662813"/>
            <a:ext cx="3194099" cy="2218912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Distributor facilitated meetings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Purchased demo test 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statewide spec for vsl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Opened doors for large walk-in vms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Working on new vms spec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City and County of Denver interested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4BF9F74-CEE1-4315-9512-64EB73175F3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38938" y="3436715"/>
            <a:ext cx="1836718" cy="914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E23C527B-53BF-42E9-B6CA-218DFB6F0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45" y="849949"/>
            <a:ext cx="8567954" cy="651663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DD7EC14-BE47-40D8-A577-E11CD6443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4522" y="97296"/>
            <a:ext cx="5086110" cy="752653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F68ED6B9-FF7E-497C-9B1A-B57F423FC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2" y="2228222"/>
            <a:ext cx="2121644" cy="99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93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9">
      <a:dk1>
        <a:srgbClr val="211E1C"/>
      </a:dk1>
      <a:lt1>
        <a:srgbClr val="FFFFFF"/>
      </a:lt1>
      <a:dk2>
        <a:srgbClr val="211E1C"/>
      </a:dk2>
      <a:lt2>
        <a:srgbClr val="FFFFFF"/>
      </a:lt2>
      <a:accent1>
        <a:srgbClr val="F8C000"/>
      </a:accent1>
      <a:accent2>
        <a:srgbClr val="F8C000"/>
      </a:accent2>
      <a:accent3>
        <a:srgbClr val="F8C000"/>
      </a:accent3>
      <a:accent4>
        <a:srgbClr val="FFC000"/>
      </a:accent4>
      <a:accent5>
        <a:srgbClr val="F8C000"/>
      </a:accent5>
      <a:accent6>
        <a:srgbClr val="F8C000"/>
      </a:accent6>
      <a:hlink>
        <a:srgbClr val="211E1C"/>
      </a:hlink>
      <a:folHlink>
        <a:srgbClr val="211E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942F94BABFC747B6BBF3F79C3F91CC" ma:contentTypeVersion="2" ma:contentTypeDescription="Create a new document." ma:contentTypeScope="" ma:versionID="eeaf528a36ba78ee324a9f6eb7610fe9">
  <xsd:schema xmlns:xsd="http://www.w3.org/2001/XMLSchema" xmlns:xs="http://www.w3.org/2001/XMLSchema" xmlns:p="http://schemas.microsoft.com/office/2006/metadata/properties" xmlns:ns2="5ac16bdb-8db8-4e99-848c-6f82ad40b81f" targetNamespace="http://schemas.microsoft.com/office/2006/metadata/properties" ma:root="true" ma:fieldsID="18f1ecc259f4cb1c7c8831fbab3ab41a" ns2:_="">
    <xsd:import namespace="5ac16bdb-8db8-4e99-848c-6f82ad40b8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16bdb-8db8-4e99-848c-6f82ad40b8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61F8E9-47FF-4A1C-8666-C08BD15469D1}">
  <ds:schemaRefs>
    <ds:schemaRef ds:uri="http://schemas.microsoft.com/office/2006/documentManagement/types"/>
    <ds:schemaRef ds:uri="5ac16bdb-8db8-4e99-848c-6f82ad40b81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268DF7A-DC34-461E-BEA8-A926DD1B62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c16bdb-8db8-4e99-848c-6f82ad40b8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EBE5B6-21D0-46A9-A763-77E250589C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540</Words>
  <Application>Microsoft Office PowerPoint</Application>
  <PresentationFormat>Widescreen</PresentationFormat>
  <Paragraphs>118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Oswald</vt:lpstr>
      <vt:lpstr>Office Theme</vt:lpstr>
      <vt:lpstr>Stepping out with signs</vt:lpstr>
      <vt:lpstr>session agenda</vt:lpstr>
      <vt:lpstr>Wins! update</vt:lpstr>
      <vt:lpstr>Caltrans district 11</vt:lpstr>
      <vt:lpstr>caltrans district 7</vt:lpstr>
      <vt:lpstr>Variable Speed Limit signs opportunity for growth</vt:lpstr>
      <vt:lpstr>PowerPoint Presentation</vt:lpstr>
      <vt:lpstr>PowerPoint Presentation</vt:lpstr>
      <vt:lpstr>PowerPoint Presentation</vt:lpstr>
      <vt:lpstr>Agency approvals  key projects </vt:lpstr>
      <vt:lpstr>locations where our signs are installed or APL / qpl  status</vt:lpstr>
      <vt:lpstr>locations where we need ApL or QPL status</vt:lpstr>
      <vt:lpstr>Projects  and opportunities</vt:lpstr>
      <vt:lpstr>Other opportunities</vt:lpstr>
      <vt:lpstr>Questions?   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Walter, Lauren</dc:creator>
  <cp:lastModifiedBy>Gillespie, Mindy</cp:lastModifiedBy>
  <cp:revision>220</cp:revision>
  <dcterms:created xsi:type="dcterms:W3CDTF">2019-09-05T16:27:00Z</dcterms:created>
  <dcterms:modified xsi:type="dcterms:W3CDTF">2020-03-09T18:54:39Z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0x01010016942F94BABFC747B6BBF3F79C3F91CC</vt:lpwstr>
  </property>
</Properties>
</file>