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331" r:id="rId2"/>
    <p:sldId id="329" r:id="rId3"/>
    <p:sldId id="332" r:id="rId4"/>
    <p:sldId id="298" r:id="rId5"/>
    <p:sldId id="300" r:id="rId6"/>
    <p:sldId id="301" r:id="rId7"/>
    <p:sldId id="262" r:id="rId8"/>
    <p:sldId id="263" r:id="rId9"/>
    <p:sldId id="264" r:id="rId10"/>
    <p:sldId id="265" r:id="rId11"/>
    <p:sldId id="266" r:id="rId12"/>
    <p:sldId id="267" r:id="rId13"/>
    <p:sldId id="268" r:id="rId14"/>
    <p:sldId id="322" r:id="rId15"/>
    <p:sldId id="323" r:id="rId16"/>
    <p:sldId id="324" r:id="rId17"/>
    <p:sldId id="325" r:id="rId18"/>
    <p:sldId id="275" r:id="rId19"/>
    <p:sldId id="272" r:id="rId20"/>
    <p:sldId id="273" r:id="rId21"/>
    <p:sldId id="274" r:id="rId22"/>
    <p:sldId id="276" r:id="rId23"/>
    <p:sldId id="277" r:id="rId24"/>
    <p:sldId id="278" r:id="rId25"/>
    <p:sldId id="279" r:id="rId26"/>
    <p:sldId id="280" r:id="rId27"/>
    <p:sldId id="281" r:id="rId28"/>
    <p:sldId id="282" r:id="rId29"/>
    <p:sldId id="302" r:id="rId30"/>
    <p:sldId id="283" r:id="rId31"/>
    <p:sldId id="284" r:id="rId32"/>
    <p:sldId id="286" r:id="rId33"/>
    <p:sldId id="309" r:id="rId34"/>
    <p:sldId id="308" r:id="rId35"/>
    <p:sldId id="326" r:id="rId36"/>
    <p:sldId id="327" r:id="rId37"/>
    <p:sldId id="328" r:id="rId38"/>
    <p:sldId id="333" r:id="rId39"/>
    <p:sldId id="334" r:id="rId40"/>
    <p:sldId id="335" r:id="rId41"/>
    <p:sldId id="336" r:id="rId42"/>
    <p:sldId id="337" r:id="rId43"/>
    <p:sldId id="330" r:id="rId4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C41"/>
    <a:srgbClr val="487EB7"/>
    <a:srgbClr val="828A8F"/>
    <a:srgbClr val="FFFFFF"/>
    <a:srgbClr val="973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056" autoAdjust="0"/>
  </p:normalViewPr>
  <p:slideViewPr>
    <p:cSldViewPr snapToGrid="0">
      <p:cViewPr varScale="1">
        <p:scale>
          <a:sx n="97" d="100"/>
          <a:sy n="97" d="100"/>
        </p:scale>
        <p:origin x="336" y="84"/>
      </p:cViewPr>
      <p:guideLst/>
    </p:cSldViewPr>
  </p:slideViewPr>
  <p:notesTextViewPr>
    <p:cViewPr>
      <p:scale>
        <a:sx n="1" d="1"/>
        <a:sy n="1" d="1"/>
      </p:scale>
      <p:origin x="0" y="0"/>
    </p:cViewPr>
  </p:notesTextViewPr>
  <p:notesViewPr>
    <p:cSldViewPr snapToGrid="0">
      <p:cViewPr varScale="1">
        <p:scale>
          <a:sx n="87" d="100"/>
          <a:sy n="87" d="100"/>
        </p:scale>
        <p:origin x="29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2" Type="http://schemas.openxmlformats.org/officeDocument/2006/relationships/hyperlink" Target="http://www.mccain-inc.com/" TargetMode="Externa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6A5DFCC-5D18-4215-AAC7-86FD5F03221E}"/>
              </a:ext>
            </a:extLst>
          </p:cNvPr>
          <p:cNvSpPr>
            <a:spLocks noGrp="1"/>
          </p:cNvSpPr>
          <p:nvPr>
            <p:ph type="ftr" sz="quarter" idx="2"/>
          </p:nvPr>
        </p:nvSpPr>
        <p:spPr>
          <a:xfrm>
            <a:off x="0" y="9119474"/>
            <a:ext cx="3607657" cy="481726"/>
          </a:xfrm>
          <a:prstGeom prst="rect">
            <a:avLst/>
          </a:prstGeom>
        </p:spPr>
        <p:txBody>
          <a:bodyPr vert="horz" lIns="251319" tIns="48331" rIns="106327" bIns="48331" rtlCol="0" anchor="b"/>
          <a:lstStyle>
            <a:lvl1pPr algn="l">
              <a:defRPr sz="1300"/>
            </a:lvl1pPr>
          </a:lstStyle>
          <a:p>
            <a:pPr>
              <a:tabLst>
                <a:tab pos="3320869" algn="ctr"/>
                <a:tab pos="6641738" algn="r"/>
                <a:tab pos="3320869" algn="ctr"/>
                <a:tab pos="6514012" algn="r"/>
                <a:tab pos="6641738" algn="r"/>
              </a:tabLst>
            </a:pPr>
            <a:r>
              <a:rPr lang="en-US" sz="1100" dirty="0">
                <a:solidFill>
                  <a:prstClr val="black"/>
                </a:solidFill>
                <a:ea typeface="Calibri" panose="020F0502020204030204" pitchFamily="34" charset="0"/>
                <a:cs typeface="Times New Roman" panose="02020603050405020304" pitchFamily="18" charset="0"/>
              </a:rPr>
              <a:t>Signs Workshop</a:t>
            </a:r>
          </a:p>
          <a:p>
            <a:pPr lvl="0"/>
            <a:r>
              <a:rPr lang="en-US" sz="800" i="1" dirty="0">
                <a:solidFill>
                  <a:srgbClr val="7F7F7F"/>
                </a:solidFill>
                <a:latin typeface="Arial" panose="020B0604020202020204" pitchFamily="34" charset="0"/>
                <a:ea typeface="Calibri" panose="020F0502020204030204" pitchFamily="34" charset="0"/>
                <a:cs typeface="Times New Roman" panose="02020603050405020304" pitchFamily="18" charset="0"/>
              </a:rPr>
              <a:t>© 2018 McCain Inc. Updated 02/14/2018. </a:t>
            </a:r>
            <a:r>
              <a:rPr lang="en-US" sz="800" i="1"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2"/>
              </a:rPr>
              <a:t>www.mccain-inc.com</a:t>
            </a:r>
            <a:endParaRPr lang="en-US" sz="800" dirty="0">
              <a:solidFill>
                <a:prstClr val="black"/>
              </a:solidFill>
            </a:endParaRPr>
          </a:p>
        </p:txBody>
      </p:sp>
      <p:sp>
        <p:nvSpPr>
          <p:cNvPr id="5" name="Slide Number Placeholder 4">
            <a:extLst>
              <a:ext uri="{FF2B5EF4-FFF2-40B4-BE49-F238E27FC236}">
                <a16:creationId xmlns:a16="http://schemas.microsoft.com/office/drawing/2014/main" id="{844230C2-AE1B-42F3-A518-637EDC6183F6}"/>
              </a:ext>
            </a:extLst>
          </p:cNvPr>
          <p:cNvSpPr>
            <a:spLocks noGrp="1"/>
          </p:cNvSpPr>
          <p:nvPr>
            <p:ph type="sldNum" sz="quarter" idx="3"/>
          </p:nvPr>
        </p:nvSpPr>
        <p:spPr>
          <a:xfrm>
            <a:off x="4143587" y="9119474"/>
            <a:ext cx="3169920" cy="481726"/>
          </a:xfrm>
          <a:prstGeom prst="rect">
            <a:avLst/>
          </a:prstGeom>
        </p:spPr>
        <p:txBody>
          <a:bodyPr vert="horz" lIns="106327" tIns="48331" rIns="251319" bIns="48331" rtlCol="0" anchor="b"/>
          <a:lstStyle>
            <a:lvl1pPr algn="r">
              <a:defRPr sz="1300"/>
            </a:lvl1pPr>
          </a:lstStyle>
          <a:p>
            <a:fld id="{85BA0D18-79EA-438F-AFC4-7E925A4ADB2F}" type="slidenum">
              <a:rPr lang="en-US" sz="110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4654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53C269-A3FE-4FEF-8059-45609B75624E}" type="datetimeFigureOut">
              <a:rPr lang="en-US" smtClean="0"/>
              <a:t>2/20/2018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3A59643-2176-4271-92AC-59EE1FF587C1}" type="slidenum">
              <a:rPr lang="en-US" smtClean="0"/>
              <a:t>‹#›</a:t>
            </a:fld>
            <a:endParaRPr lang="en-US"/>
          </a:p>
        </p:txBody>
      </p:sp>
    </p:spTree>
    <p:extLst>
      <p:ext uri="{BB962C8B-B14F-4D97-AF65-F5344CB8AC3E}">
        <p14:creationId xmlns:p14="http://schemas.microsoft.com/office/powerpoint/2010/main" val="2165924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Blip>
                <a:blip r:embed="rId3"/>
              </a:buBlip>
              <a:defRPr/>
            </a:pPr>
            <a:r>
              <a:rPr lang="en-US" altLang="en-US" sz="1700" dirty="0"/>
              <a:t>1969: SWARCO was founded in Austria by Manfred Swarovski</a:t>
            </a:r>
          </a:p>
          <a:p>
            <a:pPr lvl="1">
              <a:buBlip>
                <a:blip r:embed="rId3"/>
              </a:buBlip>
              <a:defRPr/>
            </a:pPr>
            <a:r>
              <a:rPr lang="en-US" altLang="en-US" sz="1700" dirty="0"/>
              <a:t>1974: SWARCO started US business operations (beads, tapes, thermoplastic)</a:t>
            </a:r>
          </a:p>
          <a:p>
            <a:pPr lvl="2">
              <a:buBlip>
                <a:blip r:embed="rId3"/>
              </a:buBlip>
              <a:defRPr/>
            </a:pPr>
            <a:r>
              <a:rPr lang="en-US" altLang="en-US" sz="1700" dirty="0"/>
              <a:t>6 manufacturing facilities in US</a:t>
            </a:r>
          </a:p>
          <a:p>
            <a:pPr lvl="3">
              <a:defRPr/>
            </a:pPr>
            <a:r>
              <a:rPr lang="en-US" altLang="en-US" sz="1700" dirty="0"/>
              <a:t>Columbia, TN – Glass Beads, Thermoplastic, Reflective Tapes</a:t>
            </a:r>
          </a:p>
          <a:p>
            <a:pPr lvl="3">
              <a:defRPr/>
            </a:pPr>
            <a:r>
              <a:rPr lang="en-US" altLang="en-US" sz="1700" dirty="0" err="1"/>
              <a:t>Mexia</a:t>
            </a:r>
            <a:r>
              <a:rPr lang="en-US" altLang="en-US" sz="1700" dirty="0"/>
              <a:t>, TX – 2 Glass bead  Plants</a:t>
            </a:r>
          </a:p>
          <a:p>
            <a:pPr lvl="3">
              <a:defRPr/>
            </a:pPr>
            <a:r>
              <a:rPr lang="en-US" altLang="en-US" sz="1700" dirty="0"/>
              <a:t>Denver, CO – Highway Striping Materials</a:t>
            </a:r>
          </a:p>
          <a:p>
            <a:pPr lvl="1">
              <a:buBlip>
                <a:blip r:embed="rId3"/>
              </a:buBlip>
              <a:defRPr/>
            </a:pPr>
            <a:r>
              <a:rPr lang="en-US" altLang="en-US" sz="1700" dirty="0"/>
              <a:t>1986: SWARCO acquired FUTURIT/Austria (Traffic Signals, RGB-LED VMS)</a:t>
            </a:r>
          </a:p>
          <a:p>
            <a:pPr marL="1223369" lvl="3">
              <a:defRPr/>
            </a:pPr>
            <a:r>
              <a:rPr lang="en-GB" sz="1700" dirty="0"/>
              <a:t>1997	First generation LED-DMS 	=&gt; conventional optical system</a:t>
            </a:r>
          </a:p>
          <a:p>
            <a:pPr marL="1251898" lvl="3">
              <a:defRPr/>
            </a:pPr>
            <a:r>
              <a:rPr lang="en-GB" sz="1700" dirty="0"/>
              <a:t>2003	Second generation 		=&gt; SMD boards with 2k-optic</a:t>
            </a:r>
          </a:p>
          <a:p>
            <a:pPr marL="1251898" lvl="3">
              <a:defRPr/>
            </a:pPr>
            <a:r>
              <a:rPr lang="en-GB" sz="1700" dirty="0"/>
              <a:t>2010	Third generation 		=&gt; 3in1 LED with 3G-”PrecisionOptic”</a:t>
            </a:r>
            <a:endParaRPr lang="en-US" altLang="en-US" sz="1700" dirty="0"/>
          </a:p>
          <a:p>
            <a:pPr lvl="1">
              <a:buBlip>
                <a:blip r:embed="rId3"/>
              </a:buBlip>
              <a:defRPr/>
            </a:pPr>
            <a:r>
              <a:rPr lang="en-US" altLang="en-US" sz="1700" dirty="0"/>
              <a:t>2008: SWARCO acquired DAMBACH in Germany (Rotary Drum Signs)</a:t>
            </a:r>
          </a:p>
          <a:p>
            <a:pPr lvl="1">
              <a:buBlip>
                <a:blip r:embed="rId3"/>
              </a:buBlip>
              <a:defRPr/>
            </a:pPr>
            <a:r>
              <a:rPr lang="en-US" altLang="en-US" sz="1700" dirty="0"/>
              <a:t>2014: SWARCO began manufacturing LED – VMS in Columbia, TN</a:t>
            </a:r>
          </a:p>
          <a:p>
            <a:pPr lvl="1">
              <a:buBlip>
                <a:blip r:embed="rId3"/>
              </a:buBlip>
              <a:defRPr/>
            </a:pPr>
            <a:r>
              <a:rPr lang="en-US" altLang="en-US" sz="1700" dirty="0"/>
              <a:t>2016: SWARCO acquired McCain Inc. – VMS in Vista, CA</a:t>
            </a:r>
          </a:p>
          <a:p>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5</a:t>
            </a:fld>
            <a:endParaRPr lang="en-US"/>
          </a:p>
        </p:txBody>
      </p:sp>
    </p:spTree>
    <p:extLst>
      <p:ext uri="{BB962C8B-B14F-4D97-AF65-F5344CB8AC3E}">
        <p14:creationId xmlns:p14="http://schemas.microsoft.com/office/powerpoint/2010/main" val="2371295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23</a:t>
            </a:fld>
            <a:endParaRPr lang="en-US"/>
          </a:p>
        </p:txBody>
      </p:sp>
    </p:spTree>
    <p:extLst>
      <p:ext uri="{BB962C8B-B14F-4D97-AF65-F5344CB8AC3E}">
        <p14:creationId xmlns:p14="http://schemas.microsoft.com/office/powerpoint/2010/main" val="2394826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altLang="en-US" dirty="0">
                <a:latin typeface="Arial" panose="020B0604020202020204" pitchFamily="34" charset="0"/>
                <a:ea typeface="ヒラギノ角ゴ Pro W3"/>
                <a:cs typeface="ヒラギノ角ゴ Pro W3"/>
              </a:rPr>
              <a:t>This sign, in the Netherlands gives very clear travel times as well as route guidance.</a:t>
            </a:r>
          </a:p>
          <a:p>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26</a:t>
            </a:fld>
            <a:endParaRPr lang="en-US"/>
          </a:p>
        </p:txBody>
      </p:sp>
    </p:spTree>
    <p:extLst>
      <p:ext uri="{BB962C8B-B14F-4D97-AF65-F5344CB8AC3E}">
        <p14:creationId xmlns:p14="http://schemas.microsoft.com/office/powerpoint/2010/main" val="893326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a:latin typeface="Arial" panose="020B0604020202020204" pitchFamily="34" charset="0"/>
                <a:ea typeface="ヒラギノ角ゴ Pro W3"/>
                <a:cs typeface="ヒラギノ角ゴ Pro W3"/>
              </a:rPr>
              <a:t>This sign is also in the Netherlands. An email was sent out by the Transportation Ministry to many recipients throughout Europe that are involved in the DMS industry. The email included this photo of a SWARCO sign, and simply the words “This is a real photograph of a DMS. No photo-shopping involved.” The contrast really shows off the nice lines of the arrows and text, great uniformity, best contrast and wide viewing angle.</a:t>
            </a:r>
          </a:p>
        </p:txBody>
      </p:sp>
      <p:sp>
        <p:nvSpPr>
          <p:cNvPr id="4" name="Slide Number Placeholder 3"/>
          <p:cNvSpPr>
            <a:spLocks noGrp="1"/>
          </p:cNvSpPr>
          <p:nvPr>
            <p:ph type="sldNum" sz="quarter" idx="10"/>
          </p:nvPr>
        </p:nvSpPr>
        <p:spPr/>
        <p:txBody>
          <a:bodyPr/>
          <a:lstStyle/>
          <a:p>
            <a:fld id="{26133BE8-A048-4286-ACDD-A1B5A7CCF8FE}" type="slidenum">
              <a:rPr lang="en-US" smtClean="0"/>
              <a:t>27</a:t>
            </a:fld>
            <a:endParaRPr lang="en-US"/>
          </a:p>
        </p:txBody>
      </p:sp>
    </p:spTree>
    <p:extLst>
      <p:ext uri="{BB962C8B-B14F-4D97-AF65-F5344CB8AC3E}">
        <p14:creationId xmlns:p14="http://schemas.microsoft.com/office/powerpoint/2010/main" val="989266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altLang="en-US" dirty="0">
                <a:latin typeface="Arial" panose="020B0604020202020204" pitchFamily="34" charset="0"/>
                <a:ea typeface="ヒラギノ角ゴ Pro W3"/>
                <a:cs typeface="ヒラギノ角ゴ Pro W3"/>
              </a:rPr>
              <a:t>Note the clarity and contrast of the sign in the Netherlands. There is no pixilation, just clean smooth lines of text.</a:t>
            </a:r>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28</a:t>
            </a:fld>
            <a:endParaRPr lang="en-US"/>
          </a:p>
        </p:txBody>
      </p:sp>
    </p:spTree>
    <p:extLst>
      <p:ext uri="{BB962C8B-B14F-4D97-AF65-F5344CB8AC3E}">
        <p14:creationId xmlns:p14="http://schemas.microsoft.com/office/powerpoint/2010/main" val="3277200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altLang="en-US" dirty="0">
                <a:latin typeface="Arial" panose="020B0604020202020204" pitchFamily="34" charset="0"/>
                <a:ea typeface="ヒラギノ角ゴ Pro W3"/>
                <a:cs typeface="ヒラギノ角ゴ Pro W3"/>
              </a:rPr>
              <a:t>The main photo is of a sign in PA on I-80 near I-81. The sign on the bottom left is not exactly as it appears. It is an actual photo of a sign getting ready to be sent out of the factory that was photo-shopped onto the gantry in PA. The sign itself was not re-touched, but shows some typical US graphics. It is important to note the clarity and contrast of these graphics as well as the text.</a:t>
            </a:r>
          </a:p>
          <a:p>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29</a:t>
            </a:fld>
            <a:endParaRPr lang="en-US"/>
          </a:p>
        </p:txBody>
      </p:sp>
    </p:spTree>
    <p:extLst>
      <p:ext uri="{BB962C8B-B14F-4D97-AF65-F5344CB8AC3E}">
        <p14:creationId xmlns:p14="http://schemas.microsoft.com/office/powerpoint/2010/main" val="248008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altLang="en-US" dirty="0">
                <a:latin typeface="Arial" panose="020B0604020202020204" pitchFamily="34" charset="0"/>
                <a:ea typeface="ヒラギノ角ゴ Pro W3"/>
                <a:cs typeface="ヒラギノ角ゴ Pro W3"/>
              </a:rPr>
              <a:t>The picture show two pilot installations in Stockholm, the left one with RGB 16mm, the right one using RGB 12mm precision optic.</a:t>
            </a:r>
          </a:p>
          <a:p>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30</a:t>
            </a:fld>
            <a:endParaRPr lang="en-US"/>
          </a:p>
        </p:txBody>
      </p:sp>
    </p:spTree>
    <p:extLst>
      <p:ext uri="{BB962C8B-B14F-4D97-AF65-F5344CB8AC3E}">
        <p14:creationId xmlns:p14="http://schemas.microsoft.com/office/powerpoint/2010/main" val="215036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a:latin typeface="Arial" panose="020B0604020202020204" pitchFamily="34" charset="0"/>
                <a:ea typeface="ヒラギノ角ゴ Pro W3"/>
                <a:cs typeface="ヒラギノ角ゴ Pro W3"/>
              </a:rPr>
              <a:t>2013-This sign, being sent to Germany was over 50 feet in length and 8 feet high.</a:t>
            </a:r>
          </a:p>
          <a:p>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31</a:t>
            </a:fld>
            <a:endParaRPr lang="en-US"/>
          </a:p>
        </p:txBody>
      </p:sp>
    </p:spTree>
    <p:extLst>
      <p:ext uri="{BB962C8B-B14F-4D97-AF65-F5344CB8AC3E}">
        <p14:creationId xmlns:p14="http://schemas.microsoft.com/office/powerpoint/2010/main" val="285762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34</a:t>
            </a:fld>
            <a:endParaRPr lang="en-US"/>
          </a:p>
        </p:txBody>
      </p:sp>
    </p:spTree>
    <p:extLst>
      <p:ext uri="{BB962C8B-B14F-4D97-AF65-F5344CB8AC3E}">
        <p14:creationId xmlns:p14="http://schemas.microsoft.com/office/powerpoint/2010/main" val="1670057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35</a:t>
            </a:fld>
            <a:endParaRPr lang="en-US"/>
          </a:p>
        </p:txBody>
      </p:sp>
    </p:spTree>
    <p:extLst>
      <p:ext uri="{BB962C8B-B14F-4D97-AF65-F5344CB8AC3E}">
        <p14:creationId xmlns:p14="http://schemas.microsoft.com/office/powerpoint/2010/main" val="2228863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36</a:t>
            </a:fld>
            <a:endParaRPr lang="en-US"/>
          </a:p>
        </p:txBody>
      </p:sp>
    </p:spTree>
    <p:extLst>
      <p:ext uri="{BB962C8B-B14F-4D97-AF65-F5344CB8AC3E}">
        <p14:creationId xmlns:p14="http://schemas.microsoft.com/office/powerpoint/2010/main" val="3721989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255078">
              <a:spcBef>
                <a:spcPct val="0"/>
              </a:spcBef>
              <a:buClr>
                <a:srgbClr val="DD7500"/>
              </a:buClr>
              <a:buBlip>
                <a:blip r:embed="rId3"/>
              </a:buBlip>
              <a:defRPr/>
            </a:pPr>
            <a:r>
              <a:rPr lang="en-US" altLang="en-US" sz="1800" kern="0" dirty="0">
                <a:latin typeface="Arial"/>
                <a:ea typeface="ヒラギノ角ゴ Pro W3"/>
              </a:rPr>
              <a:t>SWARCO has operations of more than 81 companies in 21 countries </a:t>
            </a:r>
          </a:p>
          <a:p>
            <a:pPr lvl="1" indent="-255078">
              <a:spcBef>
                <a:spcPct val="0"/>
              </a:spcBef>
              <a:buClr>
                <a:srgbClr val="DD7500"/>
              </a:buClr>
              <a:buBlip>
                <a:blip r:embed="rId3"/>
              </a:buBlip>
              <a:defRPr/>
            </a:pPr>
            <a:r>
              <a:rPr lang="en-US" altLang="en-US" sz="1800" kern="0" dirty="0">
                <a:latin typeface="Arial"/>
                <a:ea typeface="ヒラギノ角ゴ Pro W3"/>
              </a:rPr>
              <a:t>SWARCO is the number 1 producer of traffic signals in the world </a:t>
            </a:r>
          </a:p>
          <a:p>
            <a:pPr lvl="1" indent="-255078">
              <a:spcBef>
                <a:spcPct val="0"/>
              </a:spcBef>
              <a:buClr>
                <a:srgbClr val="DD7500"/>
              </a:buClr>
              <a:buBlip>
                <a:blip r:embed="rId3"/>
              </a:buBlip>
              <a:defRPr/>
            </a:pPr>
            <a:r>
              <a:rPr lang="en-US" altLang="en-US" sz="1800" kern="0" dirty="0">
                <a:latin typeface="Arial"/>
                <a:ea typeface="ヒラギノ角ゴ Pro W3"/>
              </a:rPr>
              <a:t>SWARCO is the number 1 producer of glass beads in the world </a:t>
            </a:r>
          </a:p>
          <a:p>
            <a:pPr lvl="1" indent="-255078">
              <a:spcBef>
                <a:spcPct val="0"/>
              </a:spcBef>
              <a:buClr>
                <a:srgbClr val="DD7500"/>
              </a:buClr>
              <a:buBlip>
                <a:blip r:embed="rId3"/>
              </a:buBlip>
              <a:defRPr/>
            </a:pPr>
            <a:r>
              <a:rPr lang="en-US" altLang="en-US" sz="1800" kern="0" dirty="0">
                <a:latin typeface="Arial"/>
                <a:ea typeface="ヒラギノ角ゴ Pro W3"/>
              </a:rPr>
              <a:t>SWARCO produces approximately 5,500 LED VMS per year, of 850 types</a:t>
            </a:r>
          </a:p>
          <a:p>
            <a:pPr lvl="1" indent="-255078">
              <a:spcBef>
                <a:spcPct val="0"/>
              </a:spcBef>
              <a:buClr>
                <a:srgbClr val="DD7500"/>
              </a:buClr>
              <a:buBlip>
                <a:blip r:embed="rId3"/>
              </a:buBlip>
              <a:defRPr/>
            </a:pPr>
            <a:r>
              <a:rPr lang="en-US" altLang="en-US" sz="1800" kern="0" dirty="0">
                <a:latin typeface="Arial"/>
                <a:ea typeface="ヒラギノ角ゴ Pro W3"/>
              </a:rPr>
              <a:t>SWARCO has over 60,000 signs with over 150 million LEDs in the field</a:t>
            </a:r>
          </a:p>
          <a:p>
            <a:pPr lvl="1" indent="-255078">
              <a:spcBef>
                <a:spcPct val="0"/>
              </a:spcBef>
              <a:buClr>
                <a:srgbClr val="DD7500"/>
              </a:buClr>
              <a:buBlip>
                <a:blip r:embed="rId3"/>
              </a:buBlip>
              <a:defRPr/>
            </a:pPr>
            <a:r>
              <a:rPr lang="en-US" altLang="en-US" sz="1800" kern="0" dirty="0">
                <a:latin typeface="Arial"/>
                <a:ea typeface="ヒラギノ角ゴ Pro W3"/>
              </a:rPr>
              <a:t>SWARCO has over 48 years of experience in the ITS industry </a:t>
            </a:r>
          </a:p>
          <a:p>
            <a:pPr lvl="1" indent="-255078">
              <a:spcBef>
                <a:spcPct val="0"/>
              </a:spcBef>
              <a:buClr>
                <a:srgbClr val="DD7500"/>
              </a:buClr>
              <a:buBlip>
                <a:blip r:embed="rId3"/>
              </a:buBlip>
              <a:defRPr/>
            </a:pPr>
            <a:r>
              <a:rPr lang="en-US" altLang="en-US" sz="1800" kern="0" dirty="0">
                <a:latin typeface="Arial"/>
                <a:ea typeface="ヒラギノ角ゴ Pro W3"/>
              </a:rPr>
              <a:t>SWARCO has over 4,500 employees worldwide, closing at $780m in 2015</a:t>
            </a:r>
          </a:p>
          <a:p>
            <a:pPr lvl="1" indent="-255078">
              <a:spcBef>
                <a:spcPct val="0"/>
              </a:spcBef>
              <a:buClr>
                <a:srgbClr val="DD7500"/>
              </a:buClr>
              <a:buBlip>
                <a:blip r:embed="rId3"/>
              </a:buBlip>
              <a:defRPr/>
            </a:pPr>
            <a:r>
              <a:rPr lang="en-US" altLang="en-US" sz="1800" b="1" kern="0" dirty="0">
                <a:latin typeface="Arial"/>
                <a:ea typeface="ヒラギノ角ゴ Pro W3"/>
              </a:rPr>
              <a:t>The McCain Inc. acquisition positions us as one of the largest ITS providers in the United States </a:t>
            </a:r>
          </a:p>
          <a:p>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6</a:t>
            </a:fld>
            <a:endParaRPr lang="en-US"/>
          </a:p>
        </p:txBody>
      </p:sp>
    </p:spTree>
    <p:extLst>
      <p:ext uri="{BB962C8B-B14F-4D97-AF65-F5344CB8AC3E}">
        <p14:creationId xmlns:p14="http://schemas.microsoft.com/office/powerpoint/2010/main" val="715048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37</a:t>
            </a:fld>
            <a:endParaRPr lang="en-US"/>
          </a:p>
        </p:txBody>
      </p:sp>
    </p:spTree>
    <p:extLst>
      <p:ext uri="{BB962C8B-B14F-4D97-AF65-F5344CB8AC3E}">
        <p14:creationId xmlns:p14="http://schemas.microsoft.com/office/powerpoint/2010/main" val="2329304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39</a:t>
            </a:fld>
            <a:endParaRPr lang="en-US"/>
          </a:p>
        </p:txBody>
      </p:sp>
    </p:spTree>
    <p:extLst>
      <p:ext uri="{BB962C8B-B14F-4D97-AF65-F5344CB8AC3E}">
        <p14:creationId xmlns:p14="http://schemas.microsoft.com/office/powerpoint/2010/main" val="2106768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Expected</a:t>
            </a:r>
            <a:r>
              <a:rPr lang="en-US" baseline="0" dirty="0"/>
              <a:t> and required performance levels</a:t>
            </a:r>
          </a:p>
          <a:p>
            <a:r>
              <a:rPr lang="en-US" baseline="0" dirty="0"/>
              <a:t>OR</a:t>
            </a:r>
          </a:p>
          <a:p>
            <a:r>
              <a:rPr lang="en-US" baseline="0" dirty="0"/>
              <a:t>Are they based on older technical hardware requirements that reflect specific vendors?</a:t>
            </a:r>
          </a:p>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40</a:t>
            </a:fld>
            <a:endParaRPr lang="en-US"/>
          </a:p>
        </p:txBody>
      </p:sp>
    </p:spTree>
    <p:extLst>
      <p:ext uri="{BB962C8B-B14F-4D97-AF65-F5344CB8AC3E}">
        <p14:creationId xmlns:p14="http://schemas.microsoft.com/office/powerpoint/2010/main" val="3197348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Power Draw: </a:t>
            </a:r>
            <a:r>
              <a:rPr lang="en-US" sz="1200" kern="1200" dirty="0">
                <a:solidFill>
                  <a:schemeClr val="tx1"/>
                </a:solidFill>
                <a:effectLst/>
                <a:latin typeface="+mn-lt"/>
                <a:ea typeface="+mn-ea"/>
                <a:cs typeface="+mn-cs"/>
              </a:rPr>
              <a:t>Total power draw for each sign on your network (power metering required)</a:t>
            </a:r>
          </a:p>
          <a:p>
            <a:r>
              <a:rPr lang="en-US" baseline="0" dirty="0"/>
              <a:t>-Routine Maintenance: </a:t>
            </a:r>
            <a:r>
              <a:rPr lang="en-US" sz="1200" kern="1200" dirty="0">
                <a:solidFill>
                  <a:schemeClr val="tx1"/>
                </a:solidFill>
                <a:effectLst/>
                <a:latin typeface="+mn-lt"/>
                <a:ea typeface="+mn-ea"/>
                <a:cs typeface="+mn-cs"/>
              </a:rPr>
              <a:t>filter replacement, board failure, diagnostics</a:t>
            </a:r>
          </a:p>
          <a:p>
            <a:r>
              <a:rPr lang="en-US" sz="1200" kern="1200" baseline="0" dirty="0">
                <a:solidFill>
                  <a:schemeClr val="tx1"/>
                </a:solidFill>
                <a:effectLst/>
                <a:latin typeface="+mn-lt"/>
                <a:ea typeface="+mn-ea"/>
                <a:cs typeface="+mn-cs"/>
              </a:rPr>
              <a:t>-Installation Cost: </a:t>
            </a:r>
            <a:r>
              <a:rPr lang="en-US" sz="1200" kern="1200" dirty="0">
                <a:solidFill>
                  <a:schemeClr val="tx1"/>
                </a:solidFill>
                <a:effectLst/>
                <a:latin typeface="+mn-lt"/>
                <a:ea typeface="+mn-ea"/>
                <a:cs typeface="+mn-cs"/>
              </a:rPr>
              <a:t>size or gauge of copper required to supply load calculations</a:t>
            </a:r>
          </a:p>
          <a:p>
            <a:r>
              <a:rPr lang="en-US" sz="1200" kern="1200" baseline="0" dirty="0">
                <a:solidFill>
                  <a:schemeClr val="tx1"/>
                </a:solidFill>
                <a:effectLst/>
                <a:latin typeface="+mn-lt"/>
                <a:ea typeface="+mn-ea"/>
                <a:cs typeface="+mn-cs"/>
              </a:rPr>
              <a:t>-Size/Strength: </a:t>
            </a:r>
            <a:r>
              <a:rPr lang="en-US" sz="1200" kern="1200" dirty="0">
                <a:solidFill>
                  <a:schemeClr val="tx1"/>
                </a:solidFill>
                <a:effectLst/>
                <a:latin typeface="+mn-lt"/>
                <a:ea typeface="+mn-ea"/>
                <a:cs typeface="+mn-cs"/>
              </a:rPr>
              <a:t>based on dead load and wind load</a:t>
            </a:r>
            <a:endParaRPr lang="en-US" baseline="0" dirty="0"/>
          </a:p>
          <a:p>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41</a:t>
            </a:fld>
            <a:endParaRPr lang="en-US"/>
          </a:p>
        </p:txBody>
      </p:sp>
    </p:spTree>
    <p:extLst>
      <p:ext uri="{BB962C8B-B14F-4D97-AF65-F5344CB8AC3E}">
        <p14:creationId xmlns:p14="http://schemas.microsoft.com/office/powerpoint/2010/main" val="3679783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Power Draw: </a:t>
            </a:r>
            <a:r>
              <a:rPr lang="en-US" sz="1200" kern="1200" dirty="0">
                <a:solidFill>
                  <a:schemeClr val="tx1"/>
                </a:solidFill>
                <a:effectLst/>
                <a:latin typeface="+mn-lt"/>
                <a:ea typeface="+mn-ea"/>
                <a:cs typeface="+mn-cs"/>
              </a:rPr>
              <a:t>Total power draw for each sign on your network (power metering required)</a:t>
            </a:r>
          </a:p>
          <a:p>
            <a:r>
              <a:rPr lang="en-US" baseline="0" dirty="0"/>
              <a:t>-Routine Maintenance: </a:t>
            </a:r>
            <a:r>
              <a:rPr lang="en-US" sz="1200" kern="1200" dirty="0">
                <a:solidFill>
                  <a:schemeClr val="tx1"/>
                </a:solidFill>
                <a:effectLst/>
                <a:latin typeface="+mn-lt"/>
                <a:ea typeface="+mn-ea"/>
                <a:cs typeface="+mn-cs"/>
              </a:rPr>
              <a:t>filter replacement, board failure, diagnostics</a:t>
            </a:r>
          </a:p>
          <a:p>
            <a:r>
              <a:rPr lang="en-US" sz="1200" kern="1200" baseline="0" dirty="0">
                <a:solidFill>
                  <a:schemeClr val="tx1"/>
                </a:solidFill>
                <a:effectLst/>
                <a:latin typeface="+mn-lt"/>
                <a:ea typeface="+mn-ea"/>
                <a:cs typeface="+mn-cs"/>
              </a:rPr>
              <a:t>-Installation Cost: </a:t>
            </a:r>
            <a:r>
              <a:rPr lang="en-US" sz="1200" kern="1200" dirty="0">
                <a:solidFill>
                  <a:schemeClr val="tx1"/>
                </a:solidFill>
                <a:effectLst/>
                <a:latin typeface="+mn-lt"/>
                <a:ea typeface="+mn-ea"/>
                <a:cs typeface="+mn-cs"/>
              </a:rPr>
              <a:t>size or gauge of copper required to supply load calculations</a:t>
            </a:r>
          </a:p>
          <a:p>
            <a:r>
              <a:rPr lang="en-US" sz="1200" kern="1200" baseline="0" dirty="0">
                <a:solidFill>
                  <a:schemeClr val="tx1"/>
                </a:solidFill>
                <a:effectLst/>
                <a:latin typeface="+mn-lt"/>
                <a:ea typeface="+mn-ea"/>
                <a:cs typeface="+mn-cs"/>
              </a:rPr>
              <a:t>-Size/Strength: </a:t>
            </a:r>
            <a:r>
              <a:rPr lang="en-US" sz="1200" kern="1200" dirty="0">
                <a:solidFill>
                  <a:schemeClr val="tx1"/>
                </a:solidFill>
                <a:effectLst/>
                <a:latin typeface="+mn-lt"/>
                <a:ea typeface="+mn-ea"/>
                <a:cs typeface="+mn-cs"/>
              </a:rPr>
              <a:t>based on dead load and wind load</a:t>
            </a:r>
            <a:endParaRPr lang="en-US" baseline="0" dirty="0"/>
          </a:p>
          <a:p>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42</a:t>
            </a:fld>
            <a:endParaRPr lang="en-US"/>
          </a:p>
        </p:txBody>
      </p:sp>
    </p:spTree>
    <p:extLst>
      <p:ext uri="{BB962C8B-B14F-4D97-AF65-F5344CB8AC3E}">
        <p14:creationId xmlns:p14="http://schemas.microsoft.com/office/powerpoint/2010/main" val="115180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4959" lvl="1" indent="-255078">
              <a:buClr>
                <a:srgbClr val="DD7500"/>
              </a:buClr>
              <a:buBlip>
                <a:blip r:embed="rId3"/>
              </a:buBlip>
              <a:defRPr/>
            </a:pPr>
            <a:r>
              <a:rPr lang="en-GB" sz="2500" kern="0" dirty="0">
                <a:solidFill>
                  <a:srgbClr val="485258"/>
                </a:solidFill>
                <a:latin typeface="Arial"/>
              </a:rPr>
              <a:t>The </a:t>
            </a:r>
            <a:r>
              <a:rPr lang="en-GB" sz="2500" b="1" i="1" kern="0" dirty="0">
                <a:solidFill>
                  <a:srgbClr val="485258"/>
                </a:solidFill>
                <a:latin typeface="Arial"/>
              </a:rPr>
              <a:t>Precision Optic </a:t>
            </a:r>
            <a:r>
              <a:rPr lang="en-GB" sz="2500" kern="0" dirty="0">
                <a:solidFill>
                  <a:srgbClr val="485258"/>
                </a:solidFill>
                <a:latin typeface="Arial"/>
              </a:rPr>
              <a:t>combines the </a:t>
            </a:r>
            <a:r>
              <a:rPr lang="en-GB" sz="2500" kern="0" dirty="0" err="1">
                <a:solidFill>
                  <a:srgbClr val="485258"/>
                </a:solidFill>
                <a:latin typeface="Arial"/>
              </a:rPr>
              <a:t>colors</a:t>
            </a:r>
            <a:r>
              <a:rPr lang="en-GB" sz="2500" kern="0" dirty="0">
                <a:solidFill>
                  <a:srgbClr val="485258"/>
                </a:solidFill>
                <a:latin typeface="Arial"/>
              </a:rPr>
              <a:t>, focuses the light and redirects both incoming and outgoing light</a:t>
            </a:r>
          </a:p>
          <a:p>
            <a:pPr marL="724959" lvl="1" indent="-255078">
              <a:buClr>
                <a:srgbClr val="DD7500"/>
              </a:buClr>
              <a:buBlip>
                <a:blip r:embed="rId3"/>
              </a:buBlip>
              <a:defRPr/>
            </a:pPr>
            <a:r>
              <a:rPr lang="en-GB" sz="2500" kern="0" dirty="0">
                <a:solidFill>
                  <a:srgbClr val="485258"/>
                </a:solidFill>
                <a:latin typeface="Arial"/>
              </a:rPr>
              <a:t>By combining the 3-in-1 RGB SMD LEDs with the </a:t>
            </a:r>
            <a:r>
              <a:rPr lang="en-GB" sz="2500" b="1" i="1" kern="0" dirty="0">
                <a:solidFill>
                  <a:srgbClr val="485258"/>
                </a:solidFill>
                <a:latin typeface="Arial"/>
              </a:rPr>
              <a:t>Precision Optic </a:t>
            </a:r>
            <a:r>
              <a:rPr lang="en-GB" sz="2500" kern="0" dirty="0">
                <a:solidFill>
                  <a:srgbClr val="485258"/>
                </a:solidFill>
                <a:latin typeface="Arial"/>
              </a:rPr>
              <a:t>technology, our signs provide extremely sharp and vivid images, graphics and text</a:t>
            </a:r>
          </a:p>
          <a:p>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9</a:t>
            </a:fld>
            <a:endParaRPr lang="en-US"/>
          </a:p>
        </p:txBody>
      </p:sp>
    </p:spTree>
    <p:extLst>
      <p:ext uri="{BB962C8B-B14F-4D97-AF65-F5344CB8AC3E}">
        <p14:creationId xmlns:p14="http://schemas.microsoft.com/office/powerpoint/2010/main" val="304565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4959" lvl="1" indent="-255078">
              <a:buClr>
                <a:srgbClr val="DD7500"/>
              </a:buClr>
              <a:buBlip>
                <a:blip r:embed="rId3"/>
              </a:buBlip>
              <a:defRPr/>
            </a:pPr>
            <a:r>
              <a:rPr lang="en-GB" sz="1500" b="1" kern="0" dirty="0">
                <a:solidFill>
                  <a:srgbClr val="485258"/>
                </a:solidFill>
                <a:latin typeface="Arial"/>
              </a:rPr>
              <a:t>Greatly reduced power consumption</a:t>
            </a:r>
          </a:p>
          <a:p>
            <a:pPr marL="1208265" lvl="2" indent="-281929">
              <a:buClr>
                <a:srgbClr val="DD7500"/>
              </a:buClr>
              <a:buBlip>
                <a:blip r:embed="rId3"/>
              </a:buBlip>
              <a:defRPr/>
            </a:pPr>
            <a:r>
              <a:rPr lang="en-GB" sz="1500" kern="0" dirty="0">
                <a:solidFill>
                  <a:srgbClr val="485258"/>
                </a:solidFill>
                <a:latin typeface="Arial"/>
              </a:rPr>
              <a:t>No heaters or fans using power</a:t>
            </a:r>
          </a:p>
          <a:p>
            <a:pPr marL="1208265" lvl="2" indent="-281929">
              <a:buClr>
                <a:srgbClr val="DD7500"/>
              </a:buClr>
              <a:buBlip>
                <a:blip r:embed="rId3"/>
              </a:buBlip>
              <a:defRPr/>
            </a:pPr>
            <a:r>
              <a:rPr lang="en-GB" sz="1500" kern="0" dirty="0">
                <a:solidFill>
                  <a:srgbClr val="485258"/>
                </a:solidFill>
                <a:latin typeface="Arial"/>
              </a:rPr>
              <a:t>Less power to drive the LEDs</a:t>
            </a:r>
          </a:p>
          <a:p>
            <a:pPr marL="1693250" lvl="3" indent="-241653">
              <a:buBlip>
                <a:blip r:embed="rId3"/>
              </a:buBlip>
              <a:defRPr/>
            </a:pPr>
            <a:r>
              <a:rPr lang="en-GB" sz="1500" kern="0" dirty="0">
                <a:solidFill>
                  <a:srgbClr val="485258"/>
                </a:solidFill>
                <a:latin typeface="Arial"/>
              </a:rPr>
              <a:t>By narrowing the angularity, the light is more focused and redirected toward the road therefore requiring less energy</a:t>
            </a:r>
          </a:p>
          <a:p>
            <a:pPr marL="1208265" lvl="2" indent="-281929">
              <a:buClr>
                <a:srgbClr val="DD7500"/>
              </a:buClr>
              <a:buBlip>
                <a:blip r:embed="rId3"/>
              </a:buBlip>
              <a:defRPr/>
            </a:pPr>
            <a:r>
              <a:rPr lang="en-GB" sz="1500" kern="0" dirty="0">
                <a:solidFill>
                  <a:srgbClr val="485258"/>
                </a:solidFill>
                <a:latin typeface="Arial"/>
              </a:rPr>
              <a:t>No redundant power or LED drivers</a:t>
            </a:r>
          </a:p>
          <a:p>
            <a:pPr marL="1693250" lvl="3" indent="-241653">
              <a:buBlip>
                <a:blip r:embed="rId3"/>
              </a:buBlip>
              <a:defRPr/>
            </a:pPr>
            <a:r>
              <a:rPr lang="en-GB" sz="1500" kern="0" dirty="0">
                <a:solidFill>
                  <a:srgbClr val="485258"/>
                </a:solidFill>
                <a:latin typeface="Arial"/>
              </a:rPr>
              <a:t>By driving the LEDs at only 3-14% of their capacity, the MTBF is greater than 15 years, eliminating the need for redundant drivers</a:t>
            </a:r>
          </a:p>
          <a:p>
            <a:pPr marL="1693250" lvl="3" indent="-241653">
              <a:buBlip>
                <a:blip r:embed="rId3"/>
              </a:buBlip>
              <a:defRPr/>
            </a:pPr>
            <a:r>
              <a:rPr lang="en-GB" sz="1500" kern="0" dirty="0">
                <a:solidFill>
                  <a:srgbClr val="485258"/>
                </a:solidFill>
                <a:latin typeface="Arial"/>
              </a:rPr>
              <a:t>As a result of low drive current, degradation is minimal, even after 15 years</a:t>
            </a:r>
          </a:p>
          <a:p>
            <a:pPr marL="724959" lvl="1" indent="-255078">
              <a:buClr>
                <a:srgbClr val="DD7500"/>
              </a:buClr>
              <a:buBlip>
                <a:blip r:embed="rId3"/>
              </a:buBlip>
              <a:defRPr/>
            </a:pPr>
            <a:r>
              <a:rPr lang="en-GB" sz="1500" b="1" kern="0" dirty="0">
                <a:solidFill>
                  <a:srgbClr val="485258"/>
                </a:solidFill>
                <a:latin typeface="Arial"/>
              </a:rPr>
              <a:t>Greatly reduced Maintenance Costs</a:t>
            </a:r>
          </a:p>
          <a:p>
            <a:pPr marL="1208265" lvl="2" indent="-281929">
              <a:buClr>
                <a:srgbClr val="DD7500"/>
              </a:buClr>
              <a:buBlip>
                <a:blip r:embed="rId3"/>
              </a:buBlip>
              <a:defRPr/>
            </a:pPr>
            <a:r>
              <a:rPr lang="en-GB" sz="1500" kern="0" dirty="0">
                <a:solidFill>
                  <a:srgbClr val="485258"/>
                </a:solidFill>
                <a:latin typeface="Arial"/>
              </a:rPr>
              <a:t>Minimal degradation of the LEDs combined with low operating stress on the power supplies, drivers and operating system means less failures which in turn, reduces maintenance and spare parts costs.</a:t>
            </a:r>
            <a:endParaRPr lang="en-GB" sz="1500" b="1" kern="0" dirty="0">
              <a:solidFill>
                <a:srgbClr val="485258"/>
              </a:solidFill>
              <a:latin typeface="Arial"/>
            </a:endParaRPr>
          </a:p>
          <a:p>
            <a:pPr marL="724959" lvl="1" indent="-255078">
              <a:buClr>
                <a:srgbClr val="DD7500"/>
              </a:buClr>
              <a:buBlip>
                <a:blip r:embed="rId3"/>
              </a:buBlip>
              <a:defRPr/>
            </a:pPr>
            <a:r>
              <a:rPr lang="en-GB" sz="1500" b="1" kern="0" dirty="0">
                <a:solidFill>
                  <a:srgbClr val="485258"/>
                </a:solidFill>
                <a:latin typeface="Arial"/>
              </a:rPr>
              <a:t>Greatly increased light output</a:t>
            </a:r>
          </a:p>
          <a:p>
            <a:pPr marL="1208265" lvl="2" indent="-281929">
              <a:buClr>
                <a:srgbClr val="DD7500"/>
              </a:buClr>
              <a:buBlip>
                <a:blip r:embed="rId3"/>
              </a:buBlip>
              <a:defRPr/>
            </a:pPr>
            <a:r>
              <a:rPr lang="en-GB" sz="1500" kern="0" dirty="0">
                <a:solidFill>
                  <a:srgbClr val="485258"/>
                </a:solidFill>
                <a:latin typeface="Arial"/>
              </a:rPr>
              <a:t>Same amount of light being focused to a smaller area</a:t>
            </a:r>
          </a:p>
          <a:p>
            <a:pPr marL="724959" lvl="1" indent="-255078">
              <a:buClr>
                <a:srgbClr val="DD7500"/>
              </a:buClr>
              <a:buBlip>
                <a:blip r:embed="rId3"/>
              </a:buBlip>
              <a:defRPr/>
            </a:pPr>
            <a:r>
              <a:rPr lang="en-GB" sz="1500" b="1" kern="0" dirty="0">
                <a:solidFill>
                  <a:srgbClr val="485258"/>
                </a:solidFill>
                <a:latin typeface="Arial"/>
              </a:rPr>
              <a:t>Greatly increased visibility and legibility</a:t>
            </a:r>
          </a:p>
          <a:p>
            <a:pPr marL="1208265" lvl="2" indent="-281929">
              <a:buClr>
                <a:srgbClr val="DD7500"/>
              </a:buClr>
              <a:buBlip>
                <a:blip r:embed="rId3"/>
              </a:buBlip>
              <a:defRPr/>
            </a:pPr>
            <a:r>
              <a:rPr lang="en-GB" sz="1500" kern="0" dirty="0">
                <a:solidFill>
                  <a:srgbClr val="485258"/>
                </a:solidFill>
                <a:latin typeface="Arial"/>
              </a:rPr>
              <a:t>Greater contrast as a result of focused light</a:t>
            </a:r>
          </a:p>
          <a:p>
            <a:pPr marL="724959" lvl="1" indent="-255078">
              <a:buClr>
                <a:srgbClr val="DD7500"/>
              </a:buClr>
              <a:buBlip>
                <a:blip r:embed="rId3"/>
              </a:buBlip>
              <a:defRPr/>
            </a:pPr>
            <a:r>
              <a:rPr lang="en-GB" sz="1500" b="1" kern="0" dirty="0">
                <a:solidFill>
                  <a:srgbClr val="485258"/>
                </a:solidFill>
                <a:latin typeface="Arial"/>
              </a:rPr>
              <a:t>Eliminated </a:t>
            </a:r>
            <a:r>
              <a:rPr lang="en-US" sz="1500" b="1" kern="0" dirty="0">
                <a:solidFill>
                  <a:srgbClr val="485258"/>
                </a:solidFill>
                <a:latin typeface="Arial"/>
              </a:rPr>
              <a:t>color</a:t>
            </a:r>
            <a:r>
              <a:rPr lang="en-GB" sz="1500" b="1" kern="0" dirty="0">
                <a:solidFill>
                  <a:srgbClr val="485258"/>
                </a:solidFill>
                <a:latin typeface="Arial"/>
              </a:rPr>
              <a:t> wash and fade</a:t>
            </a:r>
            <a:endParaRPr lang="en-GB" sz="1500" kern="0" dirty="0">
              <a:solidFill>
                <a:srgbClr val="485258"/>
              </a:solidFill>
              <a:latin typeface="Arial"/>
            </a:endParaRPr>
          </a:p>
          <a:p>
            <a:pPr marL="1208265" lvl="2" indent="-281929">
              <a:buClr>
                <a:srgbClr val="DD7500"/>
              </a:buClr>
              <a:buBlip>
                <a:blip r:embed="rId3"/>
              </a:buBlip>
              <a:defRPr/>
            </a:pPr>
            <a:r>
              <a:rPr lang="en-US" sz="1500" kern="0" dirty="0">
                <a:solidFill>
                  <a:srgbClr val="485258"/>
                </a:solidFill>
                <a:latin typeface="Arial"/>
              </a:rPr>
              <a:t>Colors</a:t>
            </a:r>
            <a:r>
              <a:rPr lang="en-GB" sz="1500" kern="0" dirty="0">
                <a:solidFill>
                  <a:srgbClr val="485258"/>
                </a:solidFill>
                <a:latin typeface="Arial"/>
              </a:rPr>
              <a:t> remain vivid and true even as the angularity changes</a:t>
            </a:r>
          </a:p>
          <a:p>
            <a:endParaRPr lang="en-US" dirty="0"/>
          </a:p>
        </p:txBody>
      </p:sp>
      <p:sp>
        <p:nvSpPr>
          <p:cNvPr id="4" name="Slide Number Placeholder 3"/>
          <p:cNvSpPr>
            <a:spLocks noGrp="1"/>
          </p:cNvSpPr>
          <p:nvPr>
            <p:ph type="sldNum" sz="quarter" idx="10"/>
          </p:nvPr>
        </p:nvSpPr>
        <p:spPr/>
        <p:txBody>
          <a:bodyPr/>
          <a:lstStyle/>
          <a:p>
            <a:fld id="{26133BE8-A048-4286-ACDD-A1B5A7CCF8FE}" type="slidenum">
              <a:rPr lang="en-US" smtClean="0"/>
              <a:t>10</a:t>
            </a:fld>
            <a:endParaRPr lang="en-US"/>
          </a:p>
        </p:txBody>
      </p:sp>
    </p:spTree>
    <p:extLst>
      <p:ext uri="{BB962C8B-B14F-4D97-AF65-F5344CB8AC3E}">
        <p14:creationId xmlns:p14="http://schemas.microsoft.com/office/powerpoint/2010/main" val="414429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11</a:t>
            </a:fld>
            <a:endParaRPr lang="en-US"/>
          </a:p>
        </p:txBody>
      </p:sp>
    </p:spTree>
    <p:extLst>
      <p:ext uri="{BB962C8B-B14F-4D97-AF65-F5344CB8AC3E}">
        <p14:creationId xmlns:p14="http://schemas.microsoft.com/office/powerpoint/2010/main" val="133783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Blip>
                <a:blip r:embed="rId3"/>
              </a:buBlip>
              <a:defRPr/>
            </a:pPr>
            <a:r>
              <a:rPr lang="en-GB" dirty="0">
                <a:solidFill>
                  <a:schemeClr val="tx1">
                    <a:lumMod val="75000"/>
                    <a:lumOff val="25000"/>
                  </a:schemeClr>
                </a:solidFill>
              </a:rPr>
              <a:t>No sunlight or headlight glare</a:t>
            </a:r>
          </a:p>
          <a:p>
            <a:pPr lvl="2">
              <a:buBlip>
                <a:blip r:embed="rId3"/>
              </a:buBlip>
              <a:defRPr/>
            </a:pPr>
            <a:r>
              <a:rPr lang="en-GB" dirty="0">
                <a:solidFill>
                  <a:schemeClr val="tx1">
                    <a:lumMod val="75000"/>
                    <a:lumOff val="25000"/>
                  </a:schemeClr>
                </a:solidFill>
              </a:rPr>
              <a:t>With the lensing technology, the reflected light is nearly eliminated and high contrast is maintained, even at early and late sun angles </a:t>
            </a:r>
          </a:p>
          <a:p>
            <a:pPr lvl="2">
              <a:defRPr/>
            </a:pPr>
            <a:r>
              <a:rPr lang="en-GB" dirty="0">
                <a:solidFill>
                  <a:schemeClr val="tx1">
                    <a:lumMod val="75000"/>
                    <a:lumOff val="25000"/>
                  </a:schemeClr>
                </a:solidFill>
              </a:rPr>
              <a:t>(</a:t>
            </a:r>
            <a:r>
              <a:rPr lang="en-GB" b="1" dirty="0">
                <a:solidFill>
                  <a:schemeClr val="tx1">
                    <a:lumMod val="75000"/>
                    <a:lumOff val="25000"/>
                  </a:schemeClr>
                </a:solidFill>
              </a:rPr>
              <a:t>Rush hours</a:t>
            </a:r>
            <a:r>
              <a:rPr lang="en-GB" dirty="0">
                <a:solidFill>
                  <a:schemeClr val="tx1">
                    <a:lumMod val="75000"/>
                    <a:lumOff val="25000"/>
                  </a:schemeClr>
                </a:solidFill>
              </a:rPr>
              <a:t>!)</a:t>
            </a:r>
          </a:p>
          <a:p>
            <a:pPr lvl="1">
              <a:buBlip>
                <a:blip r:embed="rId3"/>
              </a:buBlip>
              <a:defRPr/>
            </a:pPr>
            <a:r>
              <a:rPr lang="en-GB" dirty="0">
                <a:solidFill>
                  <a:schemeClr val="tx1">
                    <a:lumMod val="75000"/>
                    <a:lumOff val="25000"/>
                  </a:schemeClr>
                </a:solidFill>
              </a:rPr>
              <a:t>No fogging or condensation to block light visibility</a:t>
            </a:r>
          </a:p>
          <a:p>
            <a:pPr lvl="2">
              <a:buBlip>
                <a:blip r:embed="rId3"/>
              </a:buBlip>
              <a:defRPr/>
            </a:pPr>
            <a:r>
              <a:rPr lang="en-GB" dirty="0">
                <a:solidFill>
                  <a:schemeClr val="tx1">
                    <a:lumMod val="75000"/>
                    <a:lumOff val="25000"/>
                  </a:schemeClr>
                </a:solidFill>
              </a:rPr>
              <a:t>Because there is no front screen to fog, there is no need for heaters or fans, thus reducing energy consumption and parts maintenance</a:t>
            </a:r>
          </a:p>
        </p:txBody>
      </p:sp>
      <p:sp>
        <p:nvSpPr>
          <p:cNvPr id="4" name="Slide Number Placeholder 3"/>
          <p:cNvSpPr>
            <a:spLocks noGrp="1"/>
          </p:cNvSpPr>
          <p:nvPr>
            <p:ph type="sldNum" sz="quarter" idx="10"/>
          </p:nvPr>
        </p:nvSpPr>
        <p:spPr/>
        <p:txBody>
          <a:bodyPr/>
          <a:lstStyle/>
          <a:p>
            <a:fld id="{26133BE8-A048-4286-ACDD-A1B5A7CCF8FE}" type="slidenum">
              <a:rPr lang="en-US" smtClean="0"/>
              <a:t>12</a:t>
            </a:fld>
            <a:endParaRPr lang="en-US"/>
          </a:p>
        </p:txBody>
      </p:sp>
    </p:spTree>
    <p:extLst>
      <p:ext uri="{BB962C8B-B14F-4D97-AF65-F5344CB8AC3E}">
        <p14:creationId xmlns:p14="http://schemas.microsoft.com/office/powerpoint/2010/main" val="37125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18</a:t>
            </a:fld>
            <a:endParaRPr lang="en-US"/>
          </a:p>
        </p:txBody>
      </p:sp>
    </p:spTree>
    <p:extLst>
      <p:ext uri="{BB962C8B-B14F-4D97-AF65-F5344CB8AC3E}">
        <p14:creationId xmlns:p14="http://schemas.microsoft.com/office/powerpoint/2010/main" val="2627281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a:latin typeface="Arial" panose="020B0604020202020204" pitchFamily="34" charset="0"/>
                <a:ea typeface="ヒラギノ角ゴ Pro W3"/>
                <a:cs typeface="ヒラギノ角ゴ Pro W3"/>
              </a:rPr>
              <a:t>SWARCO is currently producing over 5,000 signs per year. We produce roughly 750 new designs per year, that is roughly 3 new designs per day. We have signs all over the world performing in some of the toughest climates the world has to offer. The high heat and humidity of Brazil, the extreme heat of the deserts in the middle-east and the extreme cold of Sweden. The photo of the sign in Sweden was taken at -30° Celsius. None of these signs have heaters and only the sign in Brazil has a ventilation fan. Not to keep the sign cool, but to keep air moving to prevent condensation on the circuit boards.</a:t>
            </a:r>
          </a:p>
        </p:txBody>
      </p:sp>
      <p:sp>
        <p:nvSpPr>
          <p:cNvPr id="4" name="Slide Number Placeholder 3"/>
          <p:cNvSpPr>
            <a:spLocks noGrp="1"/>
          </p:cNvSpPr>
          <p:nvPr>
            <p:ph type="sldNum" sz="quarter" idx="10"/>
          </p:nvPr>
        </p:nvSpPr>
        <p:spPr/>
        <p:txBody>
          <a:bodyPr/>
          <a:lstStyle/>
          <a:p>
            <a:fld id="{26133BE8-A048-4286-ACDD-A1B5A7CCF8FE}" type="slidenum">
              <a:rPr lang="en-US" smtClean="0"/>
              <a:t>19</a:t>
            </a:fld>
            <a:endParaRPr lang="en-US"/>
          </a:p>
        </p:txBody>
      </p:sp>
    </p:spTree>
    <p:extLst>
      <p:ext uri="{BB962C8B-B14F-4D97-AF65-F5344CB8AC3E}">
        <p14:creationId xmlns:p14="http://schemas.microsoft.com/office/powerpoint/2010/main" val="88426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altLang="en-US" dirty="0">
                <a:latin typeface="Arial" panose="020B0604020202020204" pitchFamily="34" charset="0"/>
                <a:ea typeface="ヒラギノ角ゴ Pro W3"/>
                <a:cs typeface="ヒラギノ角ゴ Pro W3"/>
              </a:rPr>
              <a:t>These are some examples of some signs from around the world. The signs in Belgium were delivered in 2003. In 2013, they were making some changes and removed and sent one of the speed limit signs back to the factory to have the light output measured. The signs had only 2% degradation versus the measurement taken at the factory acceptance test 10 years earlier. The tunnel sign in Sweden shows a full matrix sign. This sign, when completely lit as shown, uses only 70 watts of power. (Click Slide) The green sign on the left, is a drum sign. The Swedish authority was worried about putting LED signs in the tunnel do to frequent power outages. During a power outage, a drum sign would stay visible, even without the lights. Once they realized that our sign would only need 70 watts, they got UPS systems that would easily cover them and replace all of the drum signs. The drum signs, by the way, used 200 watts to light them up.</a:t>
            </a:r>
          </a:p>
        </p:txBody>
      </p:sp>
      <p:sp>
        <p:nvSpPr>
          <p:cNvPr id="4" name="Slide Number Placeholder 3"/>
          <p:cNvSpPr>
            <a:spLocks noGrp="1"/>
          </p:cNvSpPr>
          <p:nvPr>
            <p:ph type="sldNum" sz="quarter" idx="10"/>
          </p:nvPr>
        </p:nvSpPr>
        <p:spPr/>
        <p:txBody>
          <a:bodyPr/>
          <a:lstStyle/>
          <a:p>
            <a:fld id="{26133BE8-A048-4286-ACDD-A1B5A7CCF8FE}" type="slidenum">
              <a:rPr lang="en-US" smtClean="0"/>
              <a:t>22</a:t>
            </a:fld>
            <a:endParaRPr lang="en-US"/>
          </a:p>
        </p:txBody>
      </p:sp>
    </p:spTree>
    <p:extLst>
      <p:ext uri="{BB962C8B-B14F-4D97-AF65-F5344CB8AC3E}">
        <p14:creationId xmlns:p14="http://schemas.microsoft.com/office/powerpoint/2010/main" val="3669391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17D0CC-2FA3-4863-8A76-B4916ED80BBA}"/>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21875" b="24274"/>
          <a:stretch/>
        </p:blipFill>
        <p:spPr>
          <a:xfrm>
            <a:off x="0" y="0"/>
            <a:ext cx="12192000" cy="6565557"/>
          </a:xfrm>
          <a:prstGeom prst="rect">
            <a:avLst/>
          </a:prstGeom>
        </p:spPr>
      </p:pic>
      <p:sp>
        <p:nvSpPr>
          <p:cNvPr id="14" name="Rectangle 13">
            <a:extLst>
              <a:ext uri="{FF2B5EF4-FFF2-40B4-BE49-F238E27FC236}">
                <a16:creationId xmlns:a16="http://schemas.microsoft.com/office/drawing/2014/main" id="{CE0777E8-7321-4070-8F56-386B582B0FF2}"/>
              </a:ext>
            </a:extLst>
          </p:cNvPr>
          <p:cNvSpPr/>
          <p:nvPr userDrawn="1"/>
        </p:nvSpPr>
        <p:spPr>
          <a:xfrm>
            <a:off x="0" y="6565557"/>
            <a:ext cx="12192000" cy="292442"/>
          </a:xfrm>
          <a:prstGeom prst="rect">
            <a:avLst/>
          </a:prstGeom>
          <a:solidFill>
            <a:srgbClr val="FCDC41"/>
          </a:solidFill>
          <a:ln>
            <a:solidFill>
              <a:srgbClr val="FCD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79E8B-B604-4B21-B6B2-5A66FCA61154}"/>
              </a:ext>
            </a:extLst>
          </p:cNvPr>
          <p:cNvSpPr>
            <a:spLocks noGrp="1"/>
          </p:cNvSpPr>
          <p:nvPr>
            <p:ph type="ctrTitle" hasCustomPrompt="1"/>
          </p:nvPr>
        </p:nvSpPr>
        <p:spPr>
          <a:xfrm>
            <a:off x="733165" y="2190448"/>
            <a:ext cx="9144000" cy="1006475"/>
          </a:xfrm>
        </p:spPr>
        <p:txBody>
          <a:bodyPr anchor="b"/>
          <a:lstStyle>
            <a:lvl1pPr algn="l">
              <a:defRPr sz="6000" b="0">
                <a:solidFill>
                  <a:schemeClr val="tx1">
                    <a:lumMod val="75000"/>
                    <a:lumOff val="25000"/>
                  </a:schemeClr>
                </a:solidFill>
                <a:latin typeface="Arial Narrow" panose="020B0606020202030204" pitchFamily="34" charset="0"/>
              </a:defRPr>
            </a:lvl1pPr>
          </a:lstStyle>
          <a:p>
            <a:r>
              <a:rPr lang="en-US" dirty="0"/>
              <a:t>CLICK TO ADD TITLE</a:t>
            </a:r>
          </a:p>
        </p:txBody>
      </p:sp>
      <p:sp>
        <p:nvSpPr>
          <p:cNvPr id="3" name="Subtitle 2">
            <a:extLst>
              <a:ext uri="{FF2B5EF4-FFF2-40B4-BE49-F238E27FC236}">
                <a16:creationId xmlns:a16="http://schemas.microsoft.com/office/drawing/2014/main" id="{7DF63866-9531-4DF6-803E-129EA30B0780}"/>
              </a:ext>
            </a:extLst>
          </p:cNvPr>
          <p:cNvSpPr>
            <a:spLocks noGrp="1"/>
          </p:cNvSpPr>
          <p:nvPr>
            <p:ph type="subTitle" idx="1" hasCustomPrompt="1"/>
          </p:nvPr>
        </p:nvSpPr>
        <p:spPr>
          <a:xfrm>
            <a:off x="733165" y="3288999"/>
            <a:ext cx="9144000" cy="426265"/>
          </a:xfrm>
        </p:spPr>
        <p:txBody>
          <a:bodyPr/>
          <a:lstStyle>
            <a:lvl1pPr marL="0" indent="0" algn="l">
              <a:buNone/>
              <a:defRPr sz="2400">
                <a:solidFill>
                  <a:srgbClr val="FCDC4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8" name="Text Placeholder 17">
            <a:extLst>
              <a:ext uri="{FF2B5EF4-FFF2-40B4-BE49-F238E27FC236}">
                <a16:creationId xmlns:a16="http://schemas.microsoft.com/office/drawing/2014/main" id="{7E3560ED-B5FB-489E-86EC-9FB280D918D8}"/>
              </a:ext>
            </a:extLst>
          </p:cNvPr>
          <p:cNvSpPr>
            <a:spLocks noGrp="1"/>
          </p:cNvSpPr>
          <p:nvPr>
            <p:ph type="body" sz="quarter" idx="13" hasCustomPrompt="1"/>
          </p:nvPr>
        </p:nvSpPr>
        <p:spPr>
          <a:xfrm>
            <a:off x="733165" y="4281396"/>
            <a:ext cx="9599141" cy="318844"/>
          </a:xfrm>
        </p:spPr>
        <p:txBody>
          <a:bodyPr>
            <a:noAutofit/>
          </a:bodyPr>
          <a:lstStyle>
            <a:lvl1pPr marL="0" indent="0">
              <a:buNone/>
              <a:defRPr sz="1800">
                <a:solidFill>
                  <a:schemeClr val="tx1">
                    <a:lumMod val="75000"/>
                    <a:lumOff val="25000"/>
                  </a:schemeClr>
                </a:solidFill>
                <a:latin typeface="Arial Narrow" panose="020B0606020202030204" pitchFamily="34" charset="0"/>
              </a:defRPr>
            </a:lvl1pPr>
          </a:lstStyle>
          <a:p>
            <a:pPr lvl="0"/>
            <a:r>
              <a:rPr lang="en-US" dirty="0"/>
              <a:t>PRESENTED BY</a:t>
            </a:r>
          </a:p>
        </p:txBody>
      </p:sp>
      <p:sp>
        <p:nvSpPr>
          <p:cNvPr id="22" name="Text Placeholder 21">
            <a:extLst>
              <a:ext uri="{FF2B5EF4-FFF2-40B4-BE49-F238E27FC236}">
                <a16:creationId xmlns:a16="http://schemas.microsoft.com/office/drawing/2014/main" id="{1A0B260D-FD94-4292-9F7C-DAAAB82BD5D3}"/>
              </a:ext>
            </a:extLst>
          </p:cNvPr>
          <p:cNvSpPr>
            <a:spLocks noGrp="1"/>
          </p:cNvSpPr>
          <p:nvPr>
            <p:ph type="body" sz="quarter" idx="14" hasCustomPrompt="1"/>
          </p:nvPr>
        </p:nvSpPr>
        <p:spPr>
          <a:xfrm>
            <a:off x="733165" y="4602134"/>
            <a:ext cx="9599613" cy="297212"/>
          </a:xfrm>
        </p:spPr>
        <p:txBody>
          <a:bodyPr>
            <a:normAutofit/>
          </a:bodyPr>
          <a:lstStyle>
            <a:lvl1pPr marL="0" indent="0">
              <a:buNone/>
              <a:defRPr sz="1800" b="1">
                <a:solidFill>
                  <a:schemeClr val="tx1">
                    <a:lumMod val="75000"/>
                    <a:lumOff val="25000"/>
                  </a:schemeClr>
                </a:solidFill>
              </a:defRPr>
            </a:lvl1pPr>
          </a:lstStyle>
          <a:p>
            <a:pPr lvl="0"/>
            <a:r>
              <a:rPr lang="en-US" dirty="0"/>
              <a:t>Click to add Presenter Name</a:t>
            </a:r>
          </a:p>
        </p:txBody>
      </p:sp>
      <p:sp>
        <p:nvSpPr>
          <p:cNvPr id="23" name="Text Placeholder 21">
            <a:extLst>
              <a:ext uri="{FF2B5EF4-FFF2-40B4-BE49-F238E27FC236}">
                <a16:creationId xmlns:a16="http://schemas.microsoft.com/office/drawing/2014/main" id="{678DF2BE-3144-45CD-AF3E-28C677ABE6EE}"/>
              </a:ext>
            </a:extLst>
          </p:cNvPr>
          <p:cNvSpPr>
            <a:spLocks noGrp="1"/>
          </p:cNvSpPr>
          <p:nvPr>
            <p:ph type="body" sz="quarter" idx="15" hasCustomPrompt="1"/>
          </p:nvPr>
        </p:nvSpPr>
        <p:spPr>
          <a:xfrm>
            <a:off x="733165" y="4909478"/>
            <a:ext cx="9599613" cy="297212"/>
          </a:xfrm>
        </p:spPr>
        <p:txBody>
          <a:bodyPr>
            <a:normAutofit/>
          </a:bodyPr>
          <a:lstStyle>
            <a:lvl1pPr marL="0" indent="0">
              <a:buNone/>
              <a:defRPr sz="1800" b="0">
                <a:solidFill>
                  <a:schemeClr val="tx1">
                    <a:lumMod val="75000"/>
                    <a:lumOff val="25000"/>
                  </a:schemeClr>
                </a:solidFill>
              </a:defRPr>
            </a:lvl1pPr>
          </a:lstStyle>
          <a:p>
            <a:pPr lvl="0"/>
            <a:r>
              <a:rPr lang="en-US" dirty="0"/>
              <a:t>Click to add Presenter Title</a:t>
            </a:r>
          </a:p>
        </p:txBody>
      </p:sp>
      <p:sp>
        <p:nvSpPr>
          <p:cNvPr id="24" name="Text Placeholder 21">
            <a:extLst>
              <a:ext uri="{FF2B5EF4-FFF2-40B4-BE49-F238E27FC236}">
                <a16:creationId xmlns:a16="http://schemas.microsoft.com/office/drawing/2014/main" id="{6FD43158-A8D9-4953-B528-067153878675}"/>
              </a:ext>
            </a:extLst>
          </p:cNvPr>
          <p:cNvSpPr>
            <a:spLocks noGrp="1"/>
          </p:cNvSpPr>
          <p:nvPr>
            <p:ph type="body" sz="quarter" idx="16" hasCustomPrompt="1"/>
          </p:nvPr>
        </p:nvSpPr>
        <p:spPr>
          <a:xfrm>
            <a:off x="733165" y="5216821"/>
            <a:ext cx="9599613" cy="297212"/>
          </a:xfrm>
        </p:spPr>
        <p:txBody>
          <a:bodyPr>
            <a:normAutofit/>
          </a:bodyPr>
          <a:lstStyle>
            <a:lvl1pPr marL="0" indent="0">
              <a:buNone/>
              <a:defRPr sz="1800" b="0">
                <a:solidFill>
                  <a:schemeClr val="tx1">
                    <a:lumMod val="75000"/>
                    <a:lumOff val="25000"/>
                  </a:schemeClr>
                </a:solidFill>
              </a:defRPr>
            </a:lvl1pPr>
          </a:lstStyle>
          <a:p>
            <a:pPr lvl="0"/>
            <a:r>
              <a:rPr lang="en-US" dirty="0"/>
              <a:t>Click to add Company Name</a:t>
            </a:r>
          </a:p>
        </p:txBody>
      </p:sp>
      <p:sp>
        <p:nvSpPr>
          <p:cNvPr id="25" name="Text Placeholder 21">
            <a:extLst>
              <a:ext uri="{FF2B5EF4-FFF2-40B4-BE49-F238E27FC236}">
                <a16:creationId xmlns:a16="http://schemas.microsoft.com/office/drawing/2014/main" id="{FE761A45-F47C-44C4-865F-26FAC59ABE6B}"/>
              </a:ext>
            </a:extLst>
          </p:cNvPr>
          <p:cNvSpPr>
            <a:spLocks noGrp="1"/>
          </p:cNvSpPr>
          <p:nvPr>
            <p:ph type="body" sz="quarter" idx="17" hasCustomPrompt="1"/>
          </p:nvPr>
        </p:nvSpPr>
        <p:spPr>
          <a:xfrm>
            <a:off x="733165" y="5975551"/>
            <a:ext cx="9599613" cy="297212"/>
          </a:xfrm>
        </p:spPr>
        <p:txBody>
          <a:bodyPr>
            <a:noAutofit/>
          </a:bodyPr>
          <a:lstStyle>
            <a:lvl1pPr marL="0" indent="0">
              <a:buNone/>
              <a:defRPr sz="1600" b="0" i="1">
                <a:solidFill>
                  <a:schemeClr val="tx1">
                    <a:lumMod val="75000"/>
                    <a:lumOff val="25000"/>
                  </a:schemeClr>
                </a:solidFill>
                <a:latin typeface="Arial Narrow" panose="020B0606020202030204" pitchFamily="34" charset="0"/>
              </a:defRPr>
            </a:lvl1pPr>
          </a:lstStyle>
          <a:p>
            <a:pPr lvl="0"/>
            <a:r>
              <a:rPr lang="en-US" dirty="0"/>
              <a:t>Date</a:t>
            </a:r>
          </a:p>
        </p:txBody>
      </p:sp>
    </p:spTree>
    <p:extLst>
      <p:ext uri="{BB962C8B-B14F-4D97-AF65-F5344CB8AC3E}">
        <p14:creationId xmlns:p14="http://schemas.microsoft.com/office/powerpoint/2010/main" val="741960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 2017 McCain, Inc. All Rights Reserved.</a:t>
            </a:r>
          </a:p>
        </p:txBody>
      </p:sp>
      <p:sp>
        <p:nvSpPr>
          <p:cNvPr id="6" name="Slide Number Placeholder 5"/>
          <p:cNvSpPr>
            <a:spLocks noGrp="1"/>
          </p:cNvSpPr>
          <p:nvPr>
            <p:ph type="sldNum" sz="quarter" idx="12"/>
          </p:nvPr>
        </p:nvSpPr>
        <p:spPr/>
        <p:txBody>
          <a:bodyPr/>
          <a:lstStyle/>
          <a:p>
            <a:fld id="{F19177FE-A623-44E0-A27E-66B13EDEE098}" type="slidenum">
              <a:rPr lang="en-US" smtClean="0"/>
              <a:t>‹#›</a:t>
            </a:fld>
            <a:endParaRPr lang="en-US"/>
          </a:p>
        </p:txBody>
      </p:sp>
      <p:sp>
        <p:nvSpPr>
          <p:cNvPr id="11" name="Content Placeholder 10"/>
          <p:cNvSpPr>
            <a:spLocks noGrp="1"/>
          </p:cNvSpPr>
          <p:nvPr>
            <p:ph sz="quarter" idx="13" hasCustomPrompt="1"/>
          </p:nvPr>
        </p:nvSpPr>
        <p:spPr>
          <a:xfrm>
            <a:off x="838200" y="1207294"/>
            <a:ext cx="10515600" cy="469900"/>
          </a:xfrm>
        </p:spPr>
        <p:txBody>
          <a:bodyPr>
            <a:normAutofit/>
          </a:bodyPr>
          <a:lstStyle>
            <a:lvl1pPr marL="0" indent="0">
              <a:buNone/>
              <a:defRPr sz="2400">
                <a:solidFill>
                  <a:srgbClr val="487EB7"/>
                </a:solidFill>
              </a:defRPr>
            </a:lvl1pPr>
          </a:lstStyle>
          <a:p>
            <a:pPr lvl="0"/>
            <a:r>
              <a:rPr lang="en-US" dirty="0"/>
              <a:t>Click to edit subtitle</a:t>
            </a:r>
          </a:p>
        </p:txBody>
      </p:sp>
    </p:spTree>
    <p:extLst>
      <p:ext uri="{BB962C8B-B14F-4D97-AF65-F5344CB8AC3E}">
        <p14:creationId xmlns:p14="http://schemas.microsoft.com/office/powerpoint/2010/main" val="927584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 2017 McCain, Inc. All Rights Reserved.</a:t>
            </a:r>
          </a:p>
        </p:txBody>
      </p:sp>
      <p:sp>
        <p:nvSpPr>
          <p:cNvPr id="7" name="Slide Number Placeholder 6"/>
          <p:cNvSpPr>
            <a:spLocks noGrp="1"/>
          </p:cNvSpPr>
          <p:nvPr>
            <p:ph type="sldNum" sz="quarter" idx="12"/>
          </p:nvPr>
        </p:nvSpPr>
        <p:spPr/>
        <p:txBody>
          <a:bodyPr/>
          <a:lstStyle/>
          <a:p>
            <a:fld id="{F19177FE-A623-44E0-A27E-66B13EDEE098}" type="slidenum">
              <a:rPr lang="en-US" smtClean="0"/>
              <a:t>‹#›</a:t>
            </a:fld>
            <a:endParaRPr lang="en-US"/>
          </a:p>
        </p:txBody>
      </p:sp>
      <p:sp>
        <p:nvSpPr>
          <p:cNvPr id="9" name="Content Placeholder 10"/>
          <p:cNvSpPr>
            <a:spLocks noGrp="1"/>
          </p:cNvSpPr>
          <p:nvPr>
            <p:ph sz="quarter" idx="13" hasCustomPrompt="1"/>
          </p:nvPr>
        </p:nvSpPr>
        <p:spPr>
          <a:xfrm>
            <a:off x="838200" y="1207294"/>
            <a:ext cx="10515600" cy="469900"/>
          </a:xfrm>
        </p:spPr>
        <p:txBody>
          <a:bodyPr>
            <a:normAutofit/>
          </a:bodyPr>
          <a:lstStyle>
            <a:lvl1pPr marL="0" indent="0">
              <a:buNone/>
              <a:defRPr sz="2400">
                <a:solidFill>
                  <a:srgbClr val="487EB7"/>
                </a:solidFill>
              </a:defRPr>
            </a:lvl1pPr>
          </a:lstStyle>
          <a:p>
            <a:pPr lvl="0"/>
            <a:r>
              <a:rPr lang="en-US" dirty="0"/>
              <a:t>Click to edit subtitle</a:t>
            </a:r>
          </a:p>
        </p:txBody>
      </p:sp>
    </p:spTree>
    <p:extLst>
      <p:ext uri="{BB962C8B-B14F-4D97-AF65-F5344CB8AC3E}">
        <p14:creationId xmlns:p14="http://schemas.microsoft.com/office/powerpoint/2010/main" val="2064157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 2017 McCain, Inc. All Rights Reserved.</a:t>
            </a:r>
          </a:p>
        </p:txBody>
      </p:sp>
      <p:sp>
        <p:nvSpPr>
          <p:cNvPr id="6" name="Slide Number Placeholder 5"/>
          <p:cNvSpPr>
            <a:spLocks noGrp="1"/>
          </p:cNvSpPr>
          <p:nvPr>
            <p:ph type="sldNum" sz="quarter" idx="12"/>
          </p:nvPr>
        </p:nvSpPr>
        <p:spPr/>
        <p:txBody>
          <a:bodyPr/>
          <a:lstStyle/>
          <a:p>
            <a:fld id="{F19177FE-A623-44E0-A27E-66B13EDEE098}" type="slidenum">
              <a:rPr lang="en-US" smtClean="0"/>
              <a:t>‹#›</a:t>
            </a:fld>
            <a:endParaRPr lang="en-US"/>
          </a:p>
        </p:txBody>
      </p:sp>
      <p:sp>
        <p:nvSpPr>
          <p:cNvPr id="11" name="Content Placeholder 10"/>
          <p:cNvSpPr>
            <a:spLocks noGrp="1"/>
          </p:cNvSpPr>
          <p:nvPr>
            <p:ph sz="quarter" idx="13" hasCustomPrompt="1"/>
          </p:nvPr>
        </p:nvSpPr>
        <p:spPr>
          <a:xfrm>
            <a:off x="838200" y="1207294"/>
            <a:ext cx="10515600" cy="469900"/>
          </a:xfrm>
        </p:spPr>
        <p:txBody>
          <a:bodyPr>
            <a:normAutofit/>
          </a:bodyPr>
          <a:lstStyle>
            <a:lvl1pPr marL="0" indent="0">
              <a:buNone/>
              <a:defRPr sz="2400">
                <a:solidFill>
                  <a:srgbClr val="487EB7"/>
                </a:solidFill>
              </a:defRPr>
            </a:lvl1pPr>
          </a:lstStyle>
          <a:p>
            <a:pPr lvl="0"/>
            <a:r>
              <a:rPr lang="en-US" dirty="0"/>
              <a:t>Click to edit subtitle</a:t>
            </a:r>
          </a:p>
        </p:txBody>
      </p:sp>
    </p:spTree>
    <p:extLst>
      <p:ext uri="{BB962C8B-B14F-4D97-AF65-F5344CB8AC3E}">
        <p14:creationId xmlns:p14="http://schemas.microsoft.com/office/powerpoint/2010/main" val="4162398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 2017 McCain, Inc. All Rights Reserved.</a:t>
            </a:r>
          </a:p>
        </p:txBody>
      </p:sp>
      <p:sp>
        <p:nvSpPr>
          <p:cNvPr id="6" name="Slide Number Placeholder 5"/>
          <p:cNvSpPr>
            <a:spLocks noGrp="1"/>
          </p:cNvSpPr>
          <p:nvPr>
            <p:ph type="sldNum" sz="quarter" idx="12"/>
          </p:nvPr>
        </p:nvSpPr>
        <p:spPr/>
        <p:txBody>
          <a:bodyPr/>
          <a:lstStyle/>
          <a:p>
            <a:fld id="{F19177FE-A623-44E0-A27E-66B13EDEE098}" type="slidenum">
              <a:rPr lang="en-US" smtClean="0"/>
              <a:t>‹#›</a:t>
            </a:fld>
            <a:endParaRPr lang="en-US"/>
          </a:p>
        </p:txBody>
      </p:sp>
      <p:sp>
        <p:nvSpPr>
          <p:cNvPr id="11" name="Content Placeholder 10"/>
          <p:cNvSpPr>
            <a:spLocks noGrp="1"/>
          </p:cNvSpPr>
          <p:nvPr>
            <p:ph sz="quarter" idx="13" hasCustomPrompt="1"/>
          </p:nvPr>
        </p:nvSpPr>
        <p:spPr>
          <a:xfrm>
            <a:off x="838200" y="1207294"/>
            <a:ext cx="10515600" cy="469900"/>
          </a:xfrm>
        </p:spPr>
        <p:txBody>
          <a:bodyPr>
            <a:normAutofit/>
          </a:bodyPr>
          <a:lstStyle>
            <a:lvl1pPr marL="0" indent="0">
              <a:buNone/>
              <a:defRPr sz="2400">
                <a:solidFill>
                  <a:srgbClr val="487EB7"/>
                </a:solidFill>
              </a:defRPr>
            </a:lvl1pPr>
          </a:lstStyle>
          <a:p>
            <a:pPr lvl="0"/>
            <a:r>
              <a:rPr lang="en-US" dirty="0"/>
              <a:t>Click to edit subtitle</a:t>
            </a:r>
          </a:p>
        </p:txBody>
      </p:sp>
    </p:spTree>
    <p:extLst>
      <p:ext uri="{BB962C8B-B14F-4D97-AF65-F5344CB8AC3E}">
        <p14:creationId xmlns:p14="http://schemas.microsoft.com/office/powerpoint/2010/main" val="2009179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 2017 McCain, Inc. All Rights Reserved.</a:t>
            </a:r>
          </a:p>
        </p:txBody>
      </p:sp>
      <p:sp>
        <p:nvSpPr>
          <p:cNvPr id="6" name="Slide Number Placeholder 5"/>
          <p:cNvSpPr>
            <a:spLocks noGrp="1"/>
          </p:cNvSpPr>
          <p:nvPr>
            <p:ph type="sldNum" sz="quarter" idx="12"/>
          </p:nvPr>
        </p:nvSpPr>
        <p:spPr/>
        <p:txBody>
          <a:bodyPr/>
          <a:lstStyle/>
          <a:p>
            <a:fld id="{F19177FE-A623-44E0-A27E-66B13EDEE098}" type="slidenum">
              <a:rPr lang="en-US" smtClean="0"/>
              <a:t>‹#›</a:t>
            </a:fld>
            <a:endParaRPr lang="en-US"/>
          </a:p>
        </p:txBody>
      </p:sp>
      <p:sp>
        <p:nvSpPr>
          <p:cNvPr id="11" name="Content Placeholder 10"/>
          <p:cNvSpPr>
            <a:spLocks noGrp="1"/>
          </p:cNvSpPr>
          <p:nvPr>
            <p:ph sz="quarter" idx="13" hasCustomPrompt="1"/>
          </p:nvPr>
        </p:nvSpPr>
        <p:spPr>
          <a:xfrm>
            <a:off x="838200" y="1207294"/>
            <a:ext cx="10515600" cy="469900"/>
          </a:xfrm>
        </p:spPr>
        <p:txBody>
          <a:bodyPr>
            <a:normAutofit/>
          </a:bodyPr>
          <a:lstStyle>
            <a:lvl1pPr marL="0" indent="0">
              <a:buNone/>
              <a:defRPr sz="2400">
                <a:solidFill>
                  <a:srgbClr val="487EB7"/>
                </a:solidFill>
              </a:defRPr>
            </a:lvl1pPr>
          </a:lstStyle>
          <a:p>
            <a:pPr lvl="0"/>
            <a:r>
              <a:rPr lang="en-US" dirty="0"/>
              <a:t>Click to edit subtitle</a:t>
            </a:r>
          </a:p>
        </p:txBody>
      </p:sp>
    </p:spTree>
    <p:extLst>
      <p:ext uri="{BB962C8B-B14F-4D97-AF65-F5344CB8AC3E}">
        <p14:creationId xmlns:p14="http://schemas.microsoft.com/office/powerpoint/2010/main" val="333882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6797-CA9E-4BC5-B3C3-31303FD70AF7}"/>
              </a:ext>
            </a:extLst>
          </p:cNvPr>
          <p:cNvSpPr>
            <a:spLocks noGrp="1"/>
          </p:cNvSpPr>
          <p:nvPr>
            <p:ph type="title"/>
          </p:nvPr>
        </p:nvSpPr>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C3AB343-FC09-4B5F-992F-F9E394A92321}"/>
              </a:ext>
            </a:extLst>
          </p:cNvPr>
          <p:cNvSpPr>
            <a:spLocks noGrp="1"/>
          </p:cNvSpPr>
          <p:nvPr>
            <p:ph idx="1"/>
          </p:nvPr>
        </p:nvSpPr>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40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D854-2E43-4FFC-B958-5A75163A5083}"/>
              </a:ext>
            </a:extLst>
          </p:cNvPr>
          <p:cNvSpPr>
            <a:spLocks noGrp="1"/>
          </p:cNvSpPr>
          <p:nvPr>
            <p:ph type="title"/>
          </p:nvPr>
        </p:nvSpPr>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83FAEA-CDAA-47FA-BB94-85B4AE685617}"/>
              </a:ext>
            </a:extLst>
          </p:cNvPr>
          <p:cNvSpPr>
            <a:spLocks noGrp="1"/>
          </p:cNvSpPr>
          <p:nvPr>
            <p:ph sz="half" idx="1"/>
          </p:nvPr>
        </p:nvSpPr>
        <p:spPr>
          <a:xfrm>
            <a:off x="838200" y="1825625"/>
            <a:ext cx="5181600" cy="4351338"/>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A79A4AD-B112-426D-AC28-0D1626D475CD}"/>
              </a:ext>
            </a:extLst>
          </p:cNvPr>
          <p:cNvSpPr>
            <a:spLocks noGrp="1"/>
          </p:cNvSpPr>
          <p:nvPr>
            <p:ph sz="half" idx="2"/>
          </p:nvPr>
        </p:nvSpPr>
        <p:spPr>
          <a:xfrm>
            <a:off x="6172200" y="1825625"/>
            <a:ext cx="5181600" cy="4351338"/>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685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F93E-FEF4-41A2-8AA1-D91092DBB851}"/>
              </a:ext>
            </a:extLst>
          </p:cNvPr>
          <p:cNvSpPr>
            <a:spLocks noGrp="1"/>
          </p:cNvSpPr>
          <p:nvPr>
            <p:ph type="title"/>
          </p:nvPr>
        </p:nvSpPr>
        <p:spPr>
          <a:xfrm>
            <a:off x="839788" y="365125"/>
            <a:ext cx="10515600" cy="1325563"/>
          </a:xfrm>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CC0308-7E34-440A-865E-881CB6E3678D}"/>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A4F7F1-D111-4F1D-9DF5-45C3B8EB3C9E}"/>
              </a:ext>
            </a:extLst>
          </p:cNvPr>
          <p:cNvSpPr>
            <a:spLocks noGrp="1"/>
          </p:cNvSpPr>
          <p:nvPr>
            <p:ph sz="half" idx="2"/>
          </p:nvPr>
        </p:nvSpPr>
        <p:spPr>
          <a:xfrm>
            <a:off x="839788" y="2505075"/>
            <a:ext cx="5157787" cy="3684588"/>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0DC652F-AE62-41A9-BC90-5A4C9299A469}"/>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A5270E-F791-4234-930E-1131A9C999C8}"/>
              </a:ext>
            </a:extLst>
          </p:cNvPr>
          <p:cNvSpPr>
            <a:spLocks noGrp="1"/>
          </p:cNvSpPr>
          <p:nvPr>
            <p:ph sz="quarter" idx="4"/>
          </p:nvPr>
        </p:nvSpPr>
        <p:spPr>
          <a:xfrm>
            <a:off x="6172200" y="2505075"/>
            <a:ext cx="5183188" cy="3684588"/>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1299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9516-DE89-4127-A2CF-61F679EE2801}"/>
              </a:ext>
            </a:extLst>
          </p:cNvPr>
          <p:cNvSpPr>
            <a:spLocks noGrp="1"/>
          </p:cNvSpPr>
          <p:nvPr>
            <p:ph type="title"/>
          </p:nvPr>
        </p:nvSpPr>
        <p:spPr/>
        <p:txBody>
          <a:bodyPr/>
          <a:lstStyle>
            <a:lvl1pPr>
              <a:defRPr>
                <a:solidFill>
                  <a:schemeClr val="tx1">
                    <a:lumMod val="65000"/>
                    <a:lumOff val="3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79948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806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26D94C-6F59-4CCE-9B5A-D40AE3AD6755}"/>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28906" b="30628"/>
          <a:stretch/>
        </p:blipFill>
        <p:spPr>
          <a:xfrm>
            <a:off x="0" y="0"/>
            <a:ext cx="12192000" cy="6578082"/>
          </a:xfrm>
          <a:prstGeom prst="rect">
            <a:avLst/>
          </a:prstGeom>
        </p:spPr>
      </p:pic>
      <p:sp>
        <p:nvSpPr>
          <p:cNvPr id="2" name="Title 1">
            <a:extLst>
              <a:ext uri="{FF2B5EF4-FFF2-40B4-BE49-F238E27FC236}">
                <a16:creationId xmlns:a16="http://schemas.microsoft.com/office/drawing/2014/main" id="{D5EE3A6B-62DF-4740-A5CB-4F7C58BD4494}"/>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151BBA-A367-49F6-A65C-161C953A8180}"/>
              </a:ext>
            </a:extLst>
          </p:cNvPr>
          <p:cNvSpPr>
            <a:spLocks noGrp="1"/>
          </p:cNvSpPr>
          <p:nvPr>
            <p:ph type="body" idx="1"/>
          </p:nvPr>
        </p:nvSpPr>
        <p:spPr>
          <a:xfrm>
            <a:off x="831850" y="4589463"/>
            <a:ext cx="10515600" cy="1500187"/>
          </a:xfrm>
        </p:spPr>
        <p:txBody>
          <a:bodyPr/>
          <a:lstStyle>
            <a:lvl1pPr marL="0" indent="0">
              <a:buNone/>
              <a:defRPr sz="2400" b="0">
                <a:solidFill>
                  <a:srgbClr val="FCDC4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01148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2_Section Header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7D7D3C-2BB4-417B-887A-257C9613AFD1}"/>
              </a:ext>
            </a:extLst>
          </p:cNvPr>
          <p:cNvSpPr/>
          <p:nvPr userDrawn="1"/>
        </p:nvSpPr>
        <p:spPr>
          <a:xfrm>
            <a:off x="0" y="0"/>
            <a:ext cx="12192000" cy="6585438"/>
          </a:xfrm>
          <a:prstGeom prst="rect">
            <a:avLst/>
          </a:prstGeom>
          <a:gradFill flip="none" rotWithShape="1">
            <a:gsLst>
              <a:gs pos="0">
                <a:srgbClr val="898989">
                  <a:shade val="30000"/>
                  <a:satMod val="115000"/>
                </a:srgbClr>
              </a:gs>
              <a:gs pos="50000">
                <a:srgbClr val="898989">
                  <a:shade val="67500"/>
                  <a:satMod val="115000"/>
                </a:srgbClr>
              </a:gs>
              <a:gs pos="100000">
                <a:srgbClr val="898989">
                  <a:shade val="100000"/>
                  <a:satMod val="115000"/>
                </a:srgbClr>
              </a:gs>
            </a:gsLst>
            <a:lin ang="162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EE3A6B-62DF-4740-A5CB-4F7C58BD4494}"/>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151BBA-A367-49F6-A65C-161C953A8180}"/>
              </a:ext>
            </a:extLst>
          </p:cNvPr>
          <p:cNvSpPr>
            <a:spLocks noGrp="1"/>
          </p:cNvSpPr>
          <p:nvPr>
            <p:ph type="body" idx="1"/>
          </p:nvPr>
        </p:nvSpPr>
        <p:spPr>
          <a:xfrm>
            <a:off x="831850" y="4589463"/>
            <a:ext cx="10515600" cy="1500187"/>
          </a:xfrm>
        </p:spPr>
        <p:txBody>
          <a:bodyPr/>
          <a:lstStyle>
            <a:lvl1pPr marL="0" indent="0">
              <a:buNone/>
              <a:defRPr sz="2400" b="0">
                <a:solidFill>
                  <a:srgbClr val="FCDC4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37257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 2017 McCain, Inc. All Rights Reserved.</a:t>
            </a:r>
          </a:p>
        </p:txBody>
      </p:sp>
      <p:sp>
        <p:nvSpPr>
          <p:cNvPr id="6" name="Slide Number Placeholder 5"/>
          <p:cNvSpPr>
            <a:spLocks noGrp="1"/>
          </p:cNvSpPr>
          <p:nvPr>
            <p:ph type="sldNum" sz="quarter" idx="12"/>
          </p:nvPr>
        </p:nvSpPr>
        <p:spPr/>
        <p:txBody>
          <a:bodyPr/>
          <a:lstStyle/>
          <a:p>
            <a:fld id="{F19177FE-A623-44E0-A27E-66B13EDEE098}" type="slidenum">
              <a:rPr lang="en-US" smtClean="0"/>
              <a:t>‹#›</a:t>
            </a:fld>
            <a:endParaRPr lang="en-US"/>
          </a:p>
        </p:txBody>
      </p:sp>
      <p:sp>
        <p:nvSpPr>
          <p:cNvPr id="11" name="Content Placeholder 10"/>
          <p:cNvSpPr>
            <a:spLocks noGrp="1"/>
          </p:cNvSpPr>
          <p:nvPr>
            <p:ph sz="quarter" idx="13" hasCustomPrompt="1"/>
          </p:nvPr>
        </p:nvSpPr>
        <p:spPr>
          <a:xfrm>
            <a:off x="838200" y="1207294"/>
            <a:ext cx="10515600" cy="469900"/>
          </a:xfrm>
        </p:spPr>
        <p:txBody>
          <a:bodyPr>
            <a:normAutofit/>
          </a:bodyPr>
          <a:lstStyle>
            <a:lvl1pPr marL="0" indent="0">
              <a:buNone/>
              <a:defRPr sz="2400">
                <a:solidFill>
                  <a:srgbClr val="487EB7"/>
                </a:solidFill>
              </a:defRPr>
            </a:lvl1pPr>
          </a:lstStyle>
          <a:p>
            <a:pPr lvl="0"/>
            <a:r>
              <a:rPr lang="en-US" dirty="0"/>
              <a:t>Click to edit subtitle</a:t>
            </a:r>
          </a:p>
        </p:txBody>
      </p:sp>
    </p:spTree>
    <p:extLst>
      <p:ext uri="{BB962C8B-B14F-4D97-AF65-F5344CB8AC3E}">
        <p14:creationId xmlns:p14="http://schemas.microsoft.com/office/powerpoint/2010/main" val="3205921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32D44-66FE-4704-9DB3-45492B38DCB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23078DC-8D2C-4DDE-8CE3-813F61B7B6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A57F87-25AF-4089-B2BE-41CE9B615B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70AE2297-9350-4B47-ADF2-0D23F0E2FEC7}"/>
              </a:ext>
            </a:extLst>
          </p:cNvPr>
          <p:cNvSpPr/>
          <p:nvPr userDrawn="1"/>
        </p:nvSpPr>
        <p:spPr>
          <a:xfrm>
            <a:off x="0" y="6565557"/>
            <a:ext cx="12192000" cy="292442"/>
          </a:xfrm>
          <a:prstGeom prst="rect">
            <a:avLst/>
          </a:prstGeom>
          <a:solidFill>
            <a:srgbClr val="FCDC41"/>
          </a:solidFill>
          <a:ln>
            <a:solidFill>
              <a:srgbClr val="FCD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3">
            <a:extLst>
              <a:ext uri="{FF2B5EF4-FFF2-40B4-BE49-F238E27FC236}">
                <a16:creationId xmlns:a16="http://schemas.microsoft.com/office/drawing/2014/main" id="{499BAB5D-ACE4-4C33-9C1A-DF0BC08EEB48}"/>
              </a:ext>
            </a:extLst>
          </p:cNvPr>
          <p:cNvSpPr txBox="1">
            <a:spLocks/>
          </p:cNvSpPr>
          <p:nvPr userDrawn="1"/>
        </p:nvSpPr>
        <p:spPr>
          <a:xfrm>
            <a:off x="0" y="6612740"/>
            <a:ext cx="2743200" cy="180632"/>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tx1">
                    <a:lumMod val="50000"/>
                    <a:lumOff val="50000"/>
                  </a:schemeClr>
                </a:solidFill>
                <a:latin typeface="Arial" panose="020B0604020202020204" pitchFamily="34" charset="0"/>
                <a:cs typeface="Arial" panose="020B0604020202020204" pitchFamily="34" charset="0"/>
              </a:rPr>
              <a:t>© 2018 McCain, Inc. All Rights Reserved.</a:t>
            </a:r>
          </a:p>
        </p:txBody>
      </p:sp>
      <p:sp>
        <p:nvSpPr>
          <p:cNvPr id="17" name="Slide Number Placeholder 5">
            <a:extLst>
              <a:ext uri="{FF2B5EF4-FFF2-40B4-BE49-F238E27FC236}">
                <a16:creationId xmlns:a16="http://schemas.microsoft.com/office/drawing/2014/main" id="{75B41B0A-CAE8-4797-9BB8-1670250E2EBF}"/>
              </a:ext>
            </a:extLst>
          </p:cNvPr>
          <p:cNvSpPr txBox="1">
            <a:spLocks/>
          </p:cNvSpPr>
          <p:nvPr userDrawn="1"/>
        </p:nvSpPr>
        <p:spPr>
          <a:xfrm>
            <a:off x="9340735" y="6621462"/>
            <a:ext cx="2743200" cy="180632"/>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2258B4B-BF7B-473D-8065-1FA72021C9D8}" type="slidenum">
              <a:rPr lang="en-US" sz="700" kern="1200" smtClean="0">
                <a:solidFill>
                  <a:schemeClr val="tx1">
                    <a:lumMod val="50000"/>
                    <a:lumOff val="50000"/>
                  </a:schemeClr>
                </a:solidFill>
                <a:latin typeface="Arial" panose="020B0604020202020204" pitchFamily="34" charset="0"/>
                <a:ea typeface="+mn-ea"/>
                <a:cs typeface="Arial" panose="020B0604020202020204" pitchFamily="34" charset="0"/>
              </a:rPr>
              <a:pPr algn="r"/>
              <a:t>‹#›</a:t>
            </a:fld>
            <a:endParaRPr lang="en-US" sz="700" kern="1200" dirty="0">
              <a:solidFill>
                <a:schemeClr val="tx1">
                  <a:lumMod val="50000"/>
                  <a:lumOff val="50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3604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90" r:id="rId7"/>
    <p:sldLayoutId id="2147483691" r:id="rId8"/>
    <p:sldLayoutId id="2147483665" r:id="rId9"/>
    <p:sldLayoutId id="2147483669" r:id="rId10"/>
    <p:sldLayoutId id="2147483672" r:id="rId11"/>
    <p:sldLayoutId id="2147483676" r:id="rId12"/>
    <p:sldLayoutId id="2147483677" r:id="rId13"/>
    <p:sldLayoutId id="2147483678" r:id="rId14"/>
  </p:sldLayoutIdLst>
  <p:hf sldNum="0" hdr="0" dt="0"/>
  <p:txStyles>
    <p:titleStyle>
      <a:lvl1pPr algn="l" defTabSz="914400" rtl="0" eaLnBrk="1" latinLnBrk="0" hangingPunct="1">
        <a:lnSpc>
          <a:spcPct val="90000"/>
        </a:lnSpc>
        <a:spcBef>
          <a:spcPct val="0"/>
        </a:spcBef>
        <a:buNone/>
        <a:defRPr sz="4400" b="1" kern="1200">
          <a:solidFill>
            <a:schemeClr val="tx1">
              <a:lumMod val="65000"/>
              <a:lumOff val="35000"/>
            </a:schemeClr>
          </a:solidFill>
          <a:latin typeface="Arial Narrow" panose="020B060602020203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rketing@mccain-inc.com"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2.sv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4.sv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55.sv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59.svg"/></Relationships>
</file>

<file path=ppt/slides/_rels/slide4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60.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29.svg"/><Relationship Id="rId4" Type="http://schemas.openxmlformats.org/officeDocument/2006/relationships/image" Target="../media/image61.svg"/><Relationship Id="rId9"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A80BB1-FC91-45A3-A589-5CF84835A434}"/>
              </a:ext>
            </a:extLst>
          </p:cNvPr>
          <p:cNvSpPr>
            <a:spLocks noGrp="1"/>
          </p:cNvSpPr>
          <p:nvPr>
            <p:ph idx="4294967295"/>
          </p:nvPr>
        </p:nvSpPr>
        <p:spPr>
          <a:xfrm>
            <a:off x="838200" y="520700"/>
            <a:ext cx="10515600" cy="5656263"/>
          </a:xfrm>
        </p:spPr>
        <p:txBody>
          <a:bodyPr anchor="ctr">
            <a:normAutofit/>
          </a:bodyPr>
          <a:lstStyle/>
          <a:p>
            <a:pPr marL="0" indent="0" algn="ctr">
              <a:buNone/>
            </a:pPr>
            <a:r>
              <a:rPr lang="en-US" sz="2200" dirty="0">
                <a:solidFill>
                  <a:prstClr val="black">
                    <a:lumMod val="65000"/>
                    <a:lumOff val="35000"/>
                  </a:prstClr>
                </a:solidFill>
                <a:latin typeface="Arial Narrow" panose="020B0606020202030204" pitchFamily="34" charset="0"/>
                <a:ea typeface="+mj-ea"/>
              </a:rPr>
              <a:t>This VMS presentation has been created by McCain for use by </a:t>
            </a:r>
            <a:br>
              <a:rPr lang="en-US" sz="2200" dirty="0">
                <a:solidFill>
                  <a:prstClr val="black">
                    <a:lumMod val="65000"/>
                    <a:lumOff val="35000"/>
                  </a:prstClr>
                </a:solidFill>
                <a:latin typeface="Arial Narrow" panose="020B0606020202030204" pitchFamily="34" charset="0"/>
                <a:ea typeface="+mj-ea"/>
              </a:rPr>
            </a:br>
            <a:r>
              <a:rPr lang="en-US" sz="2200" dirty="0">
                <a:solidFill>
                  <a:prstClr val="black">
                    <a:lumMod val="65000"/>
                    <a:lumOff val="35000"/>
                  </a:prstClr>
                </a:solidFill>
                <a:latin typeface="Arial Narrow" panose="020B0606020202030204" pitchFamily="34" charset="0"/>
                <a:ea typeface="+mj-ea"/>
              </a:rPr>
              <a:t>McCain’s sales &amp; distribution teams.</a:t>
            </a:r>
            <a:br>
              <a:rPr lang="en-US" sz="2200" dirty="0">
                <a:solidFill>
                  <a:prstClr val="black">
                    <a:lumMod val="65000"/>
                    <a:lumOff val="35000"/>
                  </a:prstClr>
                </a:solidFill>
                <a:latin typeface="Arial Narrow" panose="020B0606020202030204" pitchFamily="34" charset="0"/>
                <a:ea typeface="+mj-ea"/>
              </a:rPr>
            </a:br>
            <a:br>
              <a:rPr lang="en-US" sz="2200" dirty="0">
                <a:solidFill>
                  <a:prstClr val="black">
                    <a:lumMod val="65000"/>
                    <a:lumOff val="35000"/>
                  </a:prstClr>
                </a:solidFill>
                <a:latin typeface="Arial Narrow" panose="020B0606020202030204" pitchFamily="34" charset="0"/>
                <a:ea typeface="+mj-ea"/>
              </a:rPr>
            </a:br>
            <a:endParaRPr lang="en-US" sz="2200" dirty="0">
              <a:solidFill>
                <a:prstClr val="black">
                  <a:lumMod val="65000"/>
                  <a:lumOff val="35000"/>
                </a:prstClr>
              </a:solidFill>
              <a:latin typeface="Arial Narrow" panose="020B0606020202030204" pitchFamily="34" charset="0"/>
              <a:ea typeface="+mj-ea"/>
            </a:endParaRPr>
          </a:p>
          <a:p>
            <a:pPr marL="0" indent="0" algn="ctr">
              <a:spcAft>
                <a:spcPts val="1000"/>
              </a:spcAft>
              <a:buNone/>
            </a:pPr>
            <a:r>
              <a:rPr lang="en-US" sz="2200" b="1" dirty="0">
                <a:solidFill>
                  <a:prstClr val="black">
                    <a:lumMod val="65000"/>
                    <a:lumOff val="35000"/>
                  </a:prstClr>
                </a:solidFill>
                <a:latin typeface="Arial Narrow" panose="020B0606020202030204" pitchFamily="34" charset="0"/>
                <a:ea typeface="+mj-ea"/>
              </a:rPr>
              <a:t>We invite you to co-brand this presentation, it’s as easy as 1-2-3!</a:t>
            </a:r>
          </a:p>
          <a:p>
            <a:pPr marL="2286000" lvl="4" indent="-457200">
              <a:buFont typeface="+mj-lt"/>
              <a:buAutoNum type="arabicPeriod"/>
            </a:pPr>
            <a:r>
              <a:rPr lang="en-US" sz="2200" dirty="0">
                <a:solidFill>
                  <a:prstClr val="black">
                    <a:lumMod val="65000"/>
                    <a:lumOff val="35000"/>
                  </a:prstClr>
                </a:solidFill>
                <a:latin typeface="Arial Narrow" panose="020B0606020202030204" pitchFamily="34" charset="0"/>
                <a:ea typeface="+mj-ea"/>
              </a:rPr>
              <a:t>Update the presenter’s name, title, and company on the first and last slide.</a:t>
            </a:r>
          </a:p>
          <a:p>
            <a:pPr marL="2286000" lvl="4" indent="-457200">
              <a:buFont typeface="+mj-lt"/>
              <a:buAutoNum type="arabicPeriod"/>
            </a:pPr>
            <a:r>
              <a:rPr lang="en-US" sz="2200" dirty="0">
                <a:solidFill>
                  <a:prstClr val="black">
                    <a:lumMod val="65000"/>
                    <a:lumOff val="35000"/>
                  </a:prstClr>
                </a:solidFill>
                <a:latin typeface="Arial Narrow" panose="020B0606020202030204" pitchFamily="34" charset="0"/>
                <a:ea typeface="+mj-ea"/>
              </a:rPr>
              <a:t>Add company logo to the first and last slide.</a:t>
            </a:r>
          </a:p>
          <a:p>
            <a:pPr marL="2286000" lvl="4" indent="-457200">
              <a:buFont typeface="+mj-lt"/>
              <a:buAutoNum type="arabicPeriod"/>
            </a:pPr>
            <a:r>
              <a:rPr lang="en-US" sz="2200" dirty="0">
                <a:solidFill>
                  <a:prstClr val="black">
                    <a:lumMod val="65000"/>
                    <a:lumOff val="35000"/>
                  </a:prstClr>
                </a:solidFill>
                <a:latin typeface="Arial Narrow" panose="020B0606020202030204" pitchFamily="34" charset="0"/>
                <a:ea typeface="+mj-ea"/>
              </a:rPr>
              <a:t>Remove this slide.</a:t>
            </a:r>
          </a:p>
          <a:p>
            <a:pPr marL="2286000" lvl="4" indent="-457200">
              <a:buFont typeface="+mj-lt"/>
              <a:buAutoNum type="arabicPeriod"/>
            </a:pPr>
            <a:endParaRPr lang="en-US" sz="1400" dirty="0">
              <a:solidFill>
                <a:prstClr val="black">
                  <a:lumMod val="65000"/>
                  <a:lumOff val="35000"/>
                </a:prstClr>
              </a:solidFill>
              <a:latin typeface="Arial Narrow" panose="020B0606020202030204" pitchFamily="34" charset="0"/>
              <a:ea typeface="+mj-ea"/>
            </a:endParaRPr>
          </a:p>
          <a:p>
            <a:pPr marL="0" indent="0" algn="ctr">
              <a:buNone/>
            </a:pPr>
            <a:r>
              <a:rPr lang="en-US" sz="2200" dirty="0">
                <a:solidFill>
                  <a:prstClr val="black">
                    <a:lumMod val="65000"/>
                    <a:lumOff val="35000"/>
                  </a:prstClr>
                </a:solidFill>
                <a:latin typeface="Arial Narrow" panose="020B0606020202030204" pitchFamily="34" charset="0"/>
                <a:ea typeface="+mj-ea"/>
              </a:rPr>
              <a:t>If you have any questions, please contact </a:t>
            </a:r>
            <a:r>
              <a:rPr lang="en-US" sz="2200" dirty="0">
                <a:solidFill>
                  <a:prstClr val="black">
                    <a:lumMod val="65000"/>
                    <a:lumOff val="35000"/>
                  </a:prstClr>
                </a:solidFill>
                <a:latin typeface="Arial Narrow" panose="020B0606020202030204" pitchFamily="34" charset="0"/>
                <a:ea typeface="+mj-ea"/>
                <a:hlinkClick r:id="rId2"/>
              </a:rPr>
              <a:t>marketing@mccain-inc.com</a:t>
            </a:r>
            <a:r>
              <a:rPr lang="en-US" sz="2200" dirty="0">
                <a:solidFill>
                  <a:prstClr val="black">
                    <a:lumMod val="65000"/>
                    <a:lumOff val="35000"/>
                  </a:prstClr>
                </a:solidFill>
                <a:latin typeface="Arial Narrow" panose="020B0606020202030204" pitchFamily="34" charset="0"/>
                <a:ea typeface="+mj-ea"/>
              </a:rPr>
              <a:t>.</a:t>
            </a:r>
            <a:endParaRPr lang="en-US" sz="2200" dirty="0"/>
          </a:p>
        </p:txBody>
      </p:sp>
    </p:spTree>
    <p:extLst>
      <p:ext uri="{BB962C8B-B14F-4D97-AF65-F5344CB8AC3E}">
        <p14:creationId xmlns:p14="http://schemas.microsoft.com/office/powerpoint/2010/main" val="3453323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Precision Optic</a:t>
            </a:r>
          </a:p>
        </p:txBody>
      </p:sp>
      <p:cxnSp>
        <p:nvCxnSpPr>
          <p:cNvPr id="25" name="Straight Connector 24"/>
          <p:cNvCxnSpPr/>
          <p:nvPr/>
        </p:nvCxnSpPr>
        <p:spPr>
          <a:xfrm>
            <a:off x="1883230" y="3145972"/>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31511" y="3201151"/>
            <a:ext cx="1915909" cy="646331"/>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Reduced Power</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Consumption</a:t>
            </a:r>
          </a:p>
        </p:txBody>
      </p:sp>
      <p:cxnSp>
        <p:nvCxnSpPr>
          <p:cNvPr id="27" name="Straight Connector 26"/>
          <p:cNvCxnSpPr/>
          <p:nvPr/>
        </p:nvCxnSpPr>
        <p:spPr>
          <a:xfrm>
            <a:off x="5155626" y="3145972"/>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16734" y="3201151"/>
            <a:ext cx="1890262" cy="646331"/>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Increased Light</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Output</a:t>
            </a:r>
          </a:p>
        </p:txBody>
      </p:sp>
      <p:cxnSp>
        <p:nvCxnSpPr>
          <p:cNvPr id="29" name="Straight Connector 28"/>
          <p:cNvCxnSpPr/>
          <p:nvPr/>
        </p:nvCxnSpPr>
        <p:spPr>
          <a:xfrm>
            <a:off x="8405615" y="3163879"/>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373138" y="3219058"/>
            <a:ext cx="1877438" cy="646331"/>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Eliminate Color</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Wash and Fade</a:t>
            </a:r>
          </a:p>
        </p:txBody>
      </p:sp>
      <p:cxnSp>
        <p:nvCxnSpPr>
          <p:cNvPr id="37" name="Straight Connector 36"/>
          <p:cNvCxnSpPr/>
          <p:nvPr/>
        </p:nvCxnSpPr>
        <p:spPr>
          <a:xfrm>
            <a:off x="7001017" y="5319455"/>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771852" y="5374634"/>
            <a:ext cx="2270814" cy="646331"/>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Increased Visibility</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and Legibility</a:t>
            </a:r>
          </a:p>
        </p:txBody>
      </p:sp>
      <p:cxnSp>
        <p:nvCxnSpPr>
          <p:cNvPr id="33" name="Straight Connector 32"/>
          <p:cNvCxnSpPr/>
          <p:nvPr/>
        </p:nvCxnSpPr>
        <p:spPr>
          <a:xfrm>
            <a:off x="3426280" y="5319455"/>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032785" y="5369922"/>
            <a:ext cx="2621230" cy="923330"/>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Reduced Maintenance</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Costs</a:t>
            </a:r>
          </a:p>
        </p:txBody>
      </p:sp>
      <p:pic>
        <p:nvPicPr>
          <p:cNvPr id="4" name="Graphic 3" descr="Lightbulb">
            <a:extLst>
              <a:ext uri="{FF2B5EF4-FFF2-40B4-BE49-F238E27FC236}">
                <a16:creationId xmlns:a16="http://schemas.microsoft.com/office/drawing/2014/main" id="{E0292AC1-0B68-461E-AEEB-1FEF0F3EDE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4661" y="2066089"/>
            <a:ext cx="914400" cy="914400"/>
          </a:xfrm>
          <a:prstGeom prst="rect">
            <a:avLst/>
          </a:prstGeom>
        </p:spPr>
      </p:pic>
      <p:pic>
        <p:nvPicPr>
          <p:cNvPr id="6" name="Graphic 5" descr="Magnifying glass">
            <a:extLst>
              <a:ext uri="{FF2B5EF4-FFF2-40B4-BE49-F238E27FC236}">
                <a16:creationId xmlns:a16="http://schemas.microsoft.com/office/drawing/2014/main" id="{EC485DBF-332A-4DF8-A635-823B667D6E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5835" y="4277043"/>
            <a:ext cx="914400" cy="914400"/>
          </a:xfrm>
          <a:prstGeom prst="rect">
            <a:avLst/>
          </a:prstGeom>
        </p:spPr>
      </p:pic>
      <p:pic>
        <p:nvPicPr>
          <p:cNvPr id="10" name="Graphic 9" descr="Piggy Bank">
            <a:extLst>
              <a:ext uri="{FF2B5EF4-FFF2-40B4-BE49-F238E27FC236}">
                <a16:creationId xmlns:a16="http://schemas.microsoft.com/office/drawing/2014/main" id="{CD2B9EDF-A2E2-45CE-B61F-BCB79B870A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70247" y="4239572"/>
            <a:ext cx="914400" cy="914400"/>
          </a:xfrm>
          <a:prstGeom prst="rect">
            <a:avLst/>
          </a:prstGeom>
        </p:spPr>
      </p:pic>
      <p:pic>
        <p:nvPicPr>
          <p:cNvPr id="14" name="Graphic 13" descr="Close">
            <a:extLst>
              <a:ext uri="{FF2B5EF4-FFF2-40B4-BE49-F238E27FC236}">
                <a16:creationId xmlns:a16="http://schemas.microsoft.com/office/drawing/2014/main" id="{E1A5A6DF-BF4E-4F95-B40C-80035491A1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13488" y="2115660"/>
            <a:ext cx="914400" cy="914400"/>
          </a:xfrm>
          <a:prstGeom prst="rect">
            <a:avLst/>
          </a:prstGeom>
        </p:spPr>
      </p:pic>
      <p:pic>
        <p:nvPicPr>
          <p:cNvPr id="16" name="Graphic 15" descr="Power">
            <a:extLst>
              <a:ext uri="{FF2B5EF4-FFF2-40B4-BE49-F238E27FC236}">
                <a16:creationId xmlns:a16="http://schemas.microsoft.com/office/drawing/2014/main" id="{D1626552-CCCB-4F46-9C05-8FBAC1D483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34081" y="2057400"/>
            <a:ext cx="914400" cy="914400"/>
          </a:xfrm>
          <a:prstGeom prst="rect">
            <a:avLst/>
          </a:prstGeom>
        </p:spPr>
      </p:pic>
    </p:spTree>
    <p:extLst>
      <p:ext uri="{BB962C8B-B14F-4D97-AF65-F5344CB8AC3E}">
        <p14:creationId xmlns:p14="http://schemas.microsoft.com/office/powerpoint/2010/main" val="2437708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Contrast Ratio</a:t>
            </a:r>
          </a:p>
        </p:txBody>
      </p:sp>
      <p:sp>
        <p:nvSpPr>
          <p:cNvPr id="7" name="Rectangle 3"/>
          <p:cNvSpPr>
            <a:spLocks noChangeArrowheads="1"/>
          </p:cNvSpPr>
          <p:nvPr/>
        </p:nvSpPr>
        <p:spPr bwMode="auto">
          <a:xfrm>
            <a:off x="1991519" y="1825625"/>
            <a:ext cx="8208962" cy="1512888"/>
          </a:xfrm>
          <a:prstGeom prst="rect">
            <a:avLst/>
          </a:prstGeom>
          <a:gradFill>
            <a:gsLst>
              <a:gs pos="0">
                <a:schemeClr val="bg1"/>
              </a:gs>
              <a:gs pos="83000">
                <a:schemeClr val="tx1"/>
              </a:gs>
              <a:gs pos="84000">
                <a:schemeClr val="tx1"/>
              </a:gs>
              <a:gs pos="88000">
                <a:schemeClr val="tx1"/>
              </a:gs>
              <a:gs pos="70000">
                <a:srgbClr val="7D8496">
                  <a:alpha val="62000"/>
                </a:srgbClr>
              </a:gs>
              <a:gs pos="84000">
                <a:srgbClr val="7D8496"/>
              </a:gs>
              <a:gs pos="100000">
                <a:srgbClr val="7D8496"/>
              </a:gs>
              <a:gs pos="88000">
                <a:srgbClr val="E6E6E6"/>
              </a:gs>
              <a:gs pos="88000">
                <a:srgbClr val="7D8496"/>
              </a:gs>
              <a:gs pos="100000">
                <a:srgbClr val="E6E6E6"/>
              </a:gs>
            </a:gsLst>
            <a:lin ang="0" scaled="0"/>
          </a:gradFill>
          <a:ln w="19050" algn="ctr">
            <a:solidFill>
              <a:srgbClr val="828A8F"/>
            </a:solidFill>
            <a:round/>
            <a:headEnd/>
            <a:tailEnd/>
          </a:ln>
        </p:spPr>
        <p:txBody>
          <a:bodyPr/>
          <a:lstStyle>
            <a:lvl1pPr>
              <a:defRPr sz="1600">
                <a:solidFill>
                  <a:schemeClr val="tx1"/>
                </a:solidFill>
                <a:latin typeface="Arial" charset="0"/>
                <a:ea typeface="ヒラギノ角ゴ Pro W3" pitchFamily="-32" charset="-128"/>
              </a:defRPr>
            </a:lvl1pPr>
            <a:lvl2pPr marL="742950" indent="-285750">
              <a:defRPr sz="1600">
                <a:solidFill>
                  <a:schemeClr val="tx1"/>
                </a:solidFill>
                <a:latin typeface="Arial" charset="0"/>
                <a:ea typeface="ヒラギノ角ゴ Pro W3" pitchFamily="-32" charset="-128"/>
              </a:defRPr>
            </a:lvl2pPr>
            <a:lvl3pPr marL="1143000" indent="-228600">
              <a:defRPr sz="1600">
                <a:solidFill>
                  <a:schemeClr val="tx1"/>
                </a:solidFill>
                <a:latin typeface="Arial" charset="0"/>
                <a:ea typeface="ヒラギノ角ゴ Pro W3" pitchFamily="-32" charset="-128"/>
              </a:defRPr>
            </a:lvl3pPr>
            <a:lvl4pPr marL="1600200" indent="-228600">
              <a:defRPr sz="1600">
                <a:solidFill>
                  <a:schemeClr val="tx1"/>
                </a:solidFill>
                <a:latin typeface="Arial" charset="0"/>
                <a:ea typeface="ヒラギノ角ゴ Pro W3" pitchFamily="-32" charset="-128"/>
              </a:defRPr>
            </a:lvl4pPr>
            <a:lvl5pPr marL="2057400" indent="-228600">
              <a:defRPr sz="1600">
                <a:solidFill>
                  <a:schemeClr val="tx1"/>
                </a:solidFill>
                <a:latin typeface="Arial" charset="0"/>
                <a:ea typeface="ヒラギノ角ゴ Pro W3" pitchFamily="-32" charset="-128"/>
              </a:defRPr>
            </a:lvl5pPr>
            <a:lvl6pPr marL="2514600" indent="-228600" eaLnBrk="0" fontAlgn="base" hangingPunct="0">
              <a:spcBef>
                <a:spcPct val="0"/>
              </a:spcBef>
              <a:spcAft>
                <a:spcPct val="0"/>
              </a:spcAft>
              <a:defRPr sz="1600">
                <a:solidFill>
                  <a:schemeClr val="tx1"/>
                </a:solidFill>
                <a:latin typeface="Arial" charset="0"/>
                <a:ea typeface="ヒラギノ角ゴ Pro W3" pitchFamily="-32" charset="-128"/>
              </a:defRPr>
            </a:lvl6pPr>
            <a:lvl7pPr marL="2971800" indent="-228600" eaLnBrk="0" fontAlgn="base" hangingPunct="0">
              <a:spcBef>
                <a:spcPct val="0"/>
              </a:spcBef>
              <a:spcAft>
                <a:spcPct val="0"/>
              </a:spcAft>
              <a:defRPr sz="1600">
                <a:solidFill>
                  <a:schemeClr val="tx1"/>
                </a:solidFill>
                <a:latin typeface="Arial" charset="0"/>
                <a:ea typeface="ヒラギノ角ゴ Pro W3" pitchFamily="-32" charset="-128"/>
              </a:defRPr>
            </a:lvl7pPr>
            <a:lvl8pPr marL="3429000" indent="-228600" eaLnBrk="0" fontAlgn="base" hangingPunct="0">
              <a:spcBef>
                <a:spcPct val="0"/>
              </a:spcBef>
              <a:spcAft>
                <a:spcPct val="0"/>
              </a:spcAft>
              <a:defRPr sz="1600">
                <a:solidFill>
                  <a:schemeClr val="tx1"/>
                </a:solidFill>
                <a:latin typeface="Arial" charset="0"/>
                <a:ea typeface="ヒラギノ角ゴ Pro W3" pitchFamily="-32" charset="-128"/>
              </a:defRPr>
            </a:lvl8pPr>
            <a:lvl9pPr marL="3886200" indent="-228600" eaLnBrk="0" fontAlgn="base" hangingPunct="0">
              <a:spcBef>
                <a:spcPct val="0"/>
              </a:spcBef>
              <a:spcAft>
                <a:spcPct val="0"/>
              </a:spcAft>
              <a:defRPr sz="1600">
                <a:solidFill>
                  <a:schemeClr val="tx1"/>
                </a:solidFill>
                <a:latin typeface="Arial" charset="0"/>
                <a:ea typeface="ヒラギノ角ゴ Pro W3" pitchFamily="-32" charset="-128"/>
              </a:defRPr>
            </a:lvl9pPr>
          </a:lstStyle>
          <a:p>
            <a:pPr algn="ctr">
              <a:defRPr/>
            </a:pPr>
            <a:r>
              <a:rPr lang="en-US" altLang="en-US" sz="10000" b="1" dirty="0">
                <a:solidFill>
                  <a:schemeClr val="bg1"/>
                </a:solidFill>
              </a:rPr>
              <a:t>McCain, Inc.</a:t>
            </a:r>
          </a:p>
        </p:txBody>
      </p:sp>
      <p:grpSp>
        <p:nvGrpSpPr>
          <p:cNvPr id="22" name="Group 21">
            <a:extLst>
              <a:ext uri="{FF2B5EF4-FFF2-40B4-BE49-F238E27FC236}">
                <a16:creationId xmlns:a16="http://schemas.microsoft.com/office/drawing/2014/main" id="{C7B71BB3-5F21-4378-A6DC-1114459346BD}"/>
              </a:ext>
            </a:extLst>
          </p:cNvPr>
          <p:cNvGrpSpPr/>
          <p:nvPr/>
        </p:nvGrpSpPr>
        <p:grpSpPr>
          <a:xfrm>
            <a:off x="2218135" y="4074008"/>
            <a:ext cx="2996445" cy="2367075"/>
            <a:chOff x="540505" y="4135920"/>
            <a:chExt cx="2996445" cy="2367075"/>
          </a:xfrm>
        </p:grpSpPr>
        <p:sp>
          <p:nvSpPr>
            <p:cNvPr id="11" name="Content Placeholder 7">
              <a:extLst>
                <a:ext uri="{FF2B5EF4-FFF2-40B4-BE49-F238E27FC236}">
                  <a16:creationId xmlns:a16="http://schemas.microsoft.com/office/drawing/2014/main" id="{E2F24AFD-A711-490F-BEE0-9A1C9C798DBA}"/>
                </a:ext>
              </a:extLst>
            </p:cNvPr>
            <p:cNvSpPr txBox="1">
              <a:spLocks/>
            </p:cNvSpPr>
            <p:nvPr/>
          </p:nvSpPr>
          <p:spPr>
            <a:xfrm>
              <a:off x="540505" y="5349847"/>
              <a:ext cx="2996445" cy="1153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26.5:1 Contrast Ratio</a:t>
              </a:r>
            </a:p>
          </p:txBody>
        </p:sp>
        <p:sp>
          <p:nvSpPr>
            <p:cNvPr id="14" name="Content Placeholder 7">
              <a:extLst>
                <a:ext uri="{FF2B5EF4-FFF2-40B4-BE49-F238E27FC236}">
                  <a16:creationId xmlns:a16="http://schemas.microsoft.com/office/drawing/2014/main" id="{4A285F41-7FB7-4C8E-8A10-6F922EFEEC0B}"/>
                </a:ext>
              </a:extLst>
            </p:cNvPr>
            <p:cNvSpPr txBox="1">
              <a:spLocks/>
            </p:cNvSpPr>
            <p:nvPr/>
          </p:nvSpPr>
          <p:spPr>
            <a:xfrm>
              <a:off x="540505" y="4648795"/>
              <a:ext cx="2996445" cy="7010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McCain/SWARCO</a:t>
              </a:r>
              <a:br>
                <a:rPr lang="en-US" sz="2400" b="1" dirty="0"/>
              </a:br>
              <a:r>
                <a:rPr lang="en-US" sz="2400" b="1" dirty="0"/>
                <a:t>VMS Technology</a:t>
              </a:r>
            </a:p>
          </p:txBody>
        </p:sp>
        <p:pic>
          <p:nvPicPr>
            <p:cNvPr id="20" name="Picture 19">
              <a:extLst>
                <a:ext uri="{FF2B5EF4-FFF2-40B4-BE49-F238E27FC236}">
                  <a16:creationId xmlns:a16="http://schemas.microsoft.com/office/drawing/2014/main" id="{E8F232A9-801E-4248-9B5A-1ADCEB0FB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48054" y="4119794"/>
              <a:ext cx="381347" cy="413600"/>
            </a:xfrm>
            <a:prstGeom prst="rect">
              <a:avLst/>
            </a:prstGeom>
          </p:spPr>
        </p:pic>
      </p:grpSp>
      <p:grpSp>
        <p:nvGrpSpPr>
          <p:cNvPr id="23" name="Group 22">
            <a:extLst>
              <a:ext uri="{FF2B5EF4-FFF2-40B4-BE49-F238E27FC236}">
                <a16:creationId xmlns:a16="http://schemas.microsoft.com/office/drawing/2014/main" id="{61A5F53B-8177-4012-8EA5-273A732A442E}"/>
              </a:ext>
            </a:extLst>
          </p:cNvPr>
          <p:cNvGrpSpPr/>
          <p:nvPr/>
        </p:nvGrpSpPr>
        <p:grpSpPr>
          <a:xfrm>
            <a:off x="6977421" y="4087949"/>
            <a:ext cx="2996445" cy="2352510"/>
            <a:chOff x="6865105" y="4184925"/>
            <a:chExt cx="2996445" cy="2352510"/>
          </a:xfrm>
        </p:grpSpPr>
        <p:sp>
          <p:nvSpPr>
            <p:cNvPr id="16" name="Content Placeholder 7">
              <a:extLst>
                <a:ext uri="{FF2B5EF4-FFF2-40B4-BE49-F238E27FC236}">
                  <a16:creationId xmlns:a16="http://schemas.microsoft.com/office/drawing/2014/main" id="{DB89C764-FD1D-4022-90E0-AAF3DE113AFA}"/>
                </a:ext>
              </a:extLst>
            </p:cNvPr>
            <p:cNvSpPr txBox="1">
              <a:spLocks/>
            </p:cNvSpPr>
            <p:nvPr/>
          </p:nvSpPr>
          <p:spPr>
            <a:xfrm>
              <a:off x="6865105" y="5384287"/>
              <a:ext cx="2996445" cy="1153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10:1 Contrast Ratio</a:t>
              </a:r>
            </a:p>
          </p:txBody>
        </p:sp>
        <p:sp>
          <p:nvSpPr>
            <p:cNvPr id="18" name="Content Placeholder 7">
              <a:extLst>
                <a:ext uri="{FF2B5EF4-FFF2-40B4-BE49-F238E27FC236}">
                  <a16:creationId xmlns:a16="http://schemas.microsoft.com/office/drawing/2014/main" id="{C1A1ABE9-DE37-4F63-B5F6-8687779F429B}"/>
                </a:ext>
              </a:extLst>
            </p:cNvPr>
            <p:cNvSpPr txBox="1">
              <a:spLocks/>
            </p:cNvSpPr>
            <p:nvPr/>
          </p:nvSpPr>
          <p:spPr>
            <a:xfrm>
              <a:off x="6865105" y="4683235"/>
              <a:ext cx="2996445" cy="7010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NEMA Requirements</a:t>
              </a:r>
            </a:p>
          </p:txBody>
        </p:sp>
        <p:pic>
          <p:nvPicPr>
            <p:cNvPr id="21" name="Picture 20">
              <a:extLst>
                <a:ext uri="{FF2B5EF4-FFF2-40B4-BE49-F238E27FC236}">
                  <a16:creationId xmlns:a16="http://schemas.microsoft.com/office/drawing/2014/main" id="{7DDBFBC7-4D67-46D9-A2EA-C427E79FE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72654" y="4168799"/>
              <a:ext cx="381347" cy="413600"/>
            </a:xfrm>
            <a:prstGeom prst="rect">
              <a:avLst/>
            </a:prstGeom>
          </p:spPr>
        </p:pic>
      </p:grpSp>
    </p:spTree>
    <p:extLst>
      <p:ext uri="{BB962C8B-B14F-4D97-AF65-F5344CB8AC3E}">
        <p14:creationId xmlns:p14="http://schemas.microsoft.com/office/powerpoint/2010/main" val="348439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par>
                                <p:cTn id="12" presetID="2" presetClass="entr" presetSubtype="4" decel="10000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RGB-LED Variable Message Signs	</a:t>
            </a:r>
          </a:p>
        </p:txBody>
      </p:sp>
      <p:sp>
        <p:nvSpPr>
          <p:cNvPr id="3" name="Content Placeholder 2"/>
          <p:cNvSpPr>
            <a:spLocks noGrp="1"/>
          </p:cNvSpPr>
          <p:nvPr>
            <p:ph idx="4294967295"/>
          </p:nvPr>
        </p:nvSpPr>
        <p:spPr>
          <a:xfrm>
            <a:off x="2232472" y="5400675"/>
            <a:ext cx="3340100" cy="1144588"/>
          </a:xfrm>
        </p:spPr>
        <p:txBody>
          <a:bodyPr>
            <a:normAutofit/>
          </a:bodyPr>
          <a:lstStyle/>
          <a:p>
            <a:pPr marL="0" indent="0" algn="ctr">
              <a:buNone/>
            </a:pPr>
            <a:r>
              <a:rPr lang="en-US" sz="2400" dirty="0"/>
              <a:t>No sunlight or headlight glare</a:t>
            </a:r>
          </a:p>
        </p:txBody>
      </p:sp>
      <p:grpSp>
        <p:nvGrpSpPr>
          <p:cNvPr id="9" name="Group 8">
            <a:extLst>
              <a:ext uri="{FF2B5EF4-FFF2-40B4-BE49-F238E27FC236}">
                <a16:creationId xmlns:a16="http://schemas.microsoft.com/office/drawing/2014/main" id="{AD9E06FF-5232-4E46-A04A-FDC41CD42D4A}"/>
              </a:ext>
            </a:extLst>
          </p:cNvPr>
          <p:cNvGrpSpPr/>
          <p:nvPr/>
        </p:nvGrpSpPr>
        <p:grpSpPr>
          <a:xfrm>
            <a:off x="6489152" y="1883416"/>
            <a:ext cx="3089526" cy="3089526"/>
            <a:chOff x="7073352" y="1851892"/>
            <a:chExt cx="3089526" cy="3089526"/>
          </a:xfrm>
        </p:grpSpPr>
        <p:sp>
          <p:nvSpPr>
            <p:cNvPr id="13" name="Oval 12"/>
            <p:cNvSpPr/>
            <p:nvPr/>
          </p:nvSpPr>
          <p:spPr>
            <a:xfrm>
              <a:off x="7073352" y="1851892"/>
              <a:ext cx="3089526" cy="3089526"/>
            </a:xfrm>
            <a:prstGeom prst="ellipse">
              <a:avLst/>
            </a:prstGeom>
            <a:solidFill>
              <a:srgbClr val="FC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5" descr="IMG_4508.JPG"/>
            <p:cNvPicPr>
              <a:picLocks noChangeAspect="1"/>
            </p:cNvPicPr>
            <p:nvPr/>
          </p:nvPicPr>
          <p:blipFill rotWithShape="1">
            <a:blip r:embed="rId3">
              <a:extLst>
                <a:ext uri="{28A0092B-C50C-407E-A947-70E740481C1C}">
                  <a14:useLocalDpi xmlns:a14="http://schemas.microsoft.com/office/drawing/2010/main" val="0"/>
                </a:ext>
              </a:extLst>
            </a:blip>
            <a:srcRect l="25809" t="1362" r="29389" b="7949"/>
            <a:stretch/>
          </p:blipFill>
          <p:spPr bwMode="auto">
            <a:xfrm>
              <a:off x="7155287" y="1933827"/>
              <a:ext cx="2925657" cy="292565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0D6F9963-6070-4CB5-9452-450CDA3F3473}"/>
              </a:ext>
            </a:extLst>
          </p:cNvPr>
          <p:cNvGrpSpPr/>
          <p:nvPr/>
        </p:nvGrpSpPr>
        <p:grpSpPr>
          <a:xfrm>
            <a:off x="2388173" y="1909637"/>
            <a:ext cx="3028698" cy="3028698"/>
            <a:chOff x="1753173" y="1851892"/>
            <a:chExt cx="3028698" cy="3028698"/>
          </a:xfrm>
        </p:grpSpPr>
        <p:sp>
          <p:nvSpPr>
            <p:cNvPr id="12" name="Oval 11"/>
            <p:cNvSpPr/>
            <p:nvPr/>
          </p:nvSpPr>
          <p:spPr>
            <a:xfrm>
              <a:off x="1753173" y="1851892"/>
              <a:ext cx="3028698" cy="3028698"/>
            </a:xfrm>
            <a:prstGeom prst="ellipse">
              <a:avLst/>
            </a:prstGeom>
            <a:solidFill>
              <a:srgbClr val="FC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reflexdrips1a"/>
            <p:cNvPicPr>
              <a:picLocks noChangeAspect="1" noChangeArrowheads="1"/>
            </p:cNvPicPr>
            <p:nvPr/>
          </p:nvPicPr>
          <p:blipFill rotWithShape="1">
            <a:blip r:embed="rId4">
              <a:extLst>
                <a:ext uri="{28A0092B-C50C-407E-A947-70E740481C1C}">
                  <a14:useLocalDpi xmlns:a14="http://schemas.microsoft.com/office/drawing/2010/main" val="0"/>
                </a:ext>
              </a:extLst>
            </a:blip>
            <a:srcRect l="20535" r="20535"/>
            <a:stretch/>
          </p:blipFill>
          <p:spPr bwMode="auto">
            <a:xfrm>
              <a:off x="1833776" y="1932495"/>
              <a:ext cx="2867493" cy="286749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a:cxnSpLocks/>
              <a:stCxn id="12" idx="1"/>
              <a:endCxn id="12" idx="5"/>
            </p:cNvCxnSpPr>
            <p:nvPr/>
          </p:nvCxnSpPr>
          <p:spPr>
            <a:xfrm>
              <a:off x="2196716" y="2295435"/>
              <a:ext cx="2141612" cy="2141612"/>
            </a:xfrm>
            <a:prstGeom prst="line">
              <a:avLst/>
            </a:prstGeom>
            <a:ln w="76200">
              <a:solidFill>
                <a:srgbClr val="FCDC41"/>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2D355113-1F42-4DA4-83B6-1A3D0247CBED}"/>
              </a:ext>
            </a:extLst>
          </p:cNvPr>
          <p:cNvSpPr txBox="1">
            <a:spLocks/>
          </p:cNvSpPr>
          <p:nvPr/>
        </p:nvSpPr>
        <p:spPr>
          <a:xfrm>
            <a:off x="6363717" y="5401339"/>
            <a:ext cx="3340395" cy="1143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No fogging or condensation</a:t>
            </a:r>
          </a:p>
        </p:txBody>
      </p:sp>
    </p:spTree>
    <p:extLst>
      <p:ext uri="{BB962C8B-B14F-4D97-AF65-F5344CB8AC3E}">
        <p14:creationId xmlns:p14="http://schemas.microsoft.com/office/powerpoint/2010/main" val="211548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RGB-LED Variable Message Signs</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79338" y="1999913"/>
            <a:ext cx="4555386" cy="2535005"/>
          </a:xfrm>
        </p:spPr>
      </p:pic>
      <p:sp>
        <p:nvSpPr>
          <p:cNvPr id="8" name="Content Placeholder 7"/>
          <p:cNvSpPr>
            <a:spLocks noGrp="1"/>
          </p:cNvSpPr>
          <p:nvPr>
            <p:ph sz="half" idx="2"/>
          </p:nvPr>
        </p:nvSpPr>
        <p:spPr>
          <a:xfrm>
            <a:off x="1219547" y="1783110"/>
            <a:ext cx="4819303" cy="1398240"/>
          </a:xfrm>
        </p:spPr>
        <p:txBody>
          <a:bodyPr>
            <a:normAutofit/>
          </a:bodyPr>
          <a:lstStyle/>
          <a:p>
            <a:pPr marL="0" indent="0">
              <a:buNone/>
            </a:pPr>
            <a:r>
              <a:rPr lang="en-US" dirty="0"/>
              <a:t>LEDs are driven at 14% or less of maximum rated LED current</a:t>
            </a:r>
          </a:p>
        </p:txBody>
      </p:sp>
      <p:sp>
        <p:nvSpPr>
          <p:cNvPr id="10" name="Content Placeholder 7"/>
          <p:cNvSpPr txBox="1">
            <a:spLocks/>
          </p:cNvSpPr>
          <p:nvPr/>
        </p:nvSpPr>
        <p:spPr>
          <a:xfrm>
            <a:off x="2152650" y="5287348"/>
            <a:ext cx="7886700" cy="906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Arial Narrow" panose="020B0606020202030204" pitchFamily="34" charset="0"/>
              </a:rPr>
              <a:t>The Results: A longer lasting VMS that maintains constant brightness because of low LED heat/stress.</a:t>
            </a:r>
          </a:p>
        </p:txBody>
      </p:sp>
      <p:pic>
        <p:nvPicPr>
          <p:cNvPr id="11" name="Picture 10">
            <a:extLst>
              <a:ext uri="{FF2B5EF4-FFF2-40B4-BE49-F238E27FC236}">
                <a16:creationId xmlns:a16="http://schemas.microsoft.com/office/drawing/2014/main" id="{ED252247-DCD8-446B-A782-AF905151F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93113"/>
            <a:ext cx="381347" cy="413600"/>
          </a:xfrm>
          <a:prstGeom prst="rect">
            <a:avLst/>
          </a:prstGeom>
        </p:spPr>
      </p:pic>
      <p:sp>
        <p:nvSpPr>
          <p:cNvPr id="12" name="Content Placeholder 7">
            <a:extLst>
              <a:ext uri="{FF2B5EF4-FFF2-40B4-BE49-F238E27FC236}">
                <a16:creationId xmlns:a16="http://schemas.microsoft.com/office/drawing/2014/main" id="{640A7E00-A182-4936-B180-ABEAA4E548A0}"/>
              </a:ext>
            </a:extLst>
          </p:cNvPr>
          <p:cNvSpPr txBox="1">
            <a:spLocks/>
          </p:cNvSpPr>
          <p:nvPr/>
        </p:nvSpPr>
        <p:spPr>
          <a:xfrm>
            <a:off x="1219546" y="3283775"/>
            <a:ext cx="4578741" cy="1745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Power Supplies are driven at only 30 % of maximum rated wattage with all LEDs on full power</a:t>
            </a:r>
          </a:p>
        </p:txBody>
      </p:sp>
      <p:pic>
        <p:nvPicPr>
          <p:cNvPr id="13" name="Picture 12">
            <a:extLst>
              <a:ext uri="{FF2B5EF4-FFF2-40B4-BE49-F238E27FC236}">
                <a16:creationId xmlns:a16="http://schemas.microsoft.com/office/drawing/2014/main" id="{0A0173C1-0955-4F7D-AE83-6B16C445D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547" y="3273772"/>
            <a:ext cx="381347" cy="413600"/>
          </a:xfrm>
          <a:prstGeom prst="rect">
            <a:avLst/>
          </a:prstGeom>
        </p:spPr>
      </p:pic>
    </p:spTree>
    <p:extLst>
      <p:ext uri="{BB962C8B-B14F-4D97-AF65-F5344CB8AC3E}">
        <p14:creationId xmlns:p14="http://schemas.microsoft.com/office/powerpoint/2010/main" val="275456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decel="10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decel="10000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2"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A2A4-215A-47BA-882B-48ED81C172BC}"/>
              </a:ext>
            </a:extLst>
          </p:cNvPr>
          <p:cNvSpPr>
            <a:spLocks noGrp="1"/>
          </p:cNvSpPr>
          <p:nvPr>
            <p:ph type="title"/>
          </p:nvPr>
        </p:nvSpPr>
        <p:spPr/>
        <p:txBody>
          <a:bodyPr>
            <a:normAutofit/>
          </a:bodyPr>
          <a:lstStyle/>
          <a:p>
            <a:r>
              <a:rPr lang="en-US" sz="6000" dirty="0"/>
              <a:t>Power Consumption</a:t>
            </a:r>
          </a:p>
        </p:txBody>
      </p:sp>
      <p:sp>
        <p:nvSpPr>
          <p:cNvPr id="3" name="Text Placeholder 2">
            <a:extLst>
              <a:ext uri="{FF2B5EF4-FFF2-40B4-BE49-F238E27FC236}">
                <a16:creationId xmlns:a16="http://schemas.microsoft.com/office/drawing/2014/main" id="{A743BC4B-13C9-4A04-9374-434307C0411A}"/>
              </a:ext>
            </a:extLst>
          </p:cNvPr>
          <p:cNvSpPr>
            <a:spLocks noGrp="1"/>
          </p:cNvSpPr>
          <p:nvPr>
            <p:ph type="body" idx="1"/>
          </p:nvPr>
        </p:nvSpPr>
        <p:spPr/>
        <p:txBody>
          <a:bodyPr/>
          <a:lstStyle/>
          <a:p>
            <a:r>
              <a:rPr lang="en-US" dirty="0"/>
              <a:t>Comparison data for standard signs</a:t>
            </a:r>
          </a:p>
        </p:txBody>
      </p:sp>
    </p:spTree>
    <p:extLst>
      <p:ext uri="{BB962C8B-B14F-4D97-AF65-F5344CB8AC3E}">
        <p14:creationId xmlns:p14="http://schemas.microsoft.com/office/powerpoint/2010/main" val="3801559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7D131B-8188-466C-8FFC-203C4F8F1DF5}"/>
              </a:ext>
            </a:extLst>
          </p:cNvPr>
          <p:cNvSpPr>
            <a:spLocks noGrp="1"/>
          </p:cNvSpPr>
          <p:nvPr>
            <p:ph type="title"/>
          </p:nvPr>
        </p:nvSpPr>
        <p:spPr/>
        <p:txBody>
          <a:bodyPr>
            <a:normAutofit/>
          </a:bodyPr>
          <a:lstStyle/>
          <a:p>
            <a:r>
              <a:rPr lang="en-US" dirty="0"/>
              <a:t>Front Access VMS</a:t>
            </a:r>
            <a:br>
              <a:rPr lang="en-US" dirty="0"/>
            </a:br>
            <a:r>
              <a:rPr lang="en-US" sz="2400" dirty="0"/>
              <a:t>For standard 5.25’ x 10.5’ sign</a:t>
            </a:r>
          </a:p>
        </p:txBody>
      </p:sp>
      <p:graphicFrame>
        <p:nvGraphicFramePr>
          <p:cNvPr id="8" name="Content Placeholder 7">
            <a:extLst>
              <a:ext uri="{FF2B5EF4-FFF2-40B4-BE49-F238E27FC236}">
                <a16:creationId xmlns:a16="http://schemas.microsoft.com/office/drawing/2014/main" id="{D0F0C13A-2619-4F21-93E9-732D0F828275}"/>
              </a:ext>
            </a:extLst>
          </p:cNvPr>
          <p:cNvGraphicFramePr>
            <a:graphicFrameLocks noGrp="1"/>
          </p:cNvGraphicFramePr>
          <p:nvPr>
            <p:ph idx="1"/>
            <p:extLst>
              <p:ext uri="{D42A27DB-BD31-4B8C-83A1-F6EECF244321}">
                <p14:modId xmlns:p14="http://schemas.microsoft.com/office/powerpoint/2010/main" val="3063945398"/>
              </p:ext>
            </p:extLst>
          </p:nvPr>
        </p:nvGraphicFramePr>
        <p:xfrm>
          <a:off x="1351930" y="1849766"/>
          <a:ext cx="9488140" cy="3413760"/>
        </p:xfrm>
        <a:graphic>
          <a:graphicData uri="http://schemas.openxmlformats.org/drawingml/2006/table">
            <a:tbl>
              <a:tblPr firstRow="1" bandRow="1">
                <a:tableStyleId>{F5AB1C69-6EDB-4FF4-983F-18BD219EF322}</a:tableStyleId>
              </a:tblPr>
              <a:tblGrid>
                <a:gridCol w="3818860">
                  <a:extLst>
                    <a:ext uri="{9D8B030D-6E8A-4147-A177-3AD203B41FA5}">
                      <a16:colId xmlns:a16="http://schemas.microsoft.com/office/drawing/2014/main" val="370085647"/>
                    </a:ext>
                  </a:extLst>
                </a:gridCol>
                <a:gridCol w="2834640">
                  <a:extLst>
                    <a:ext uri="{9D8B030D-6E8A-4147-A177-3AD203B41FA5}">
                      <a16:colId xmlns:a16="http://schemas.microsoft.com/office/drawing/2014/main" val="1371285160"/>
                    </a:ext>
                  </a:extLst>
                </a:gridCol>
                <a:gridCol w="2834640">
                  <a:extLst>
                    <a:ext uri="{9D8B030D-6E8A-4147-A177-3AD203B41FA5}">
                      <a16:colId xmlns:a16="http://schemas.microsoft.com/office/drawing/2014/main" val="1550440088"/>
                    </a:ext>
                  </a:extLst>
                </a:gridCol>
              </a:tblGrid>
              <a:tr h="370840">
                <a:tc>
                  <a:txBody>
                    <a:bodyPr/>
                    <a:lstStyle/>
                    <a:p>
                      <a:endParaRPr lang="en-US" sz="2000" dirty="0"/>
                    </a:p>
                  </a:txBody>
                  <a:tcPr/>
                </a:tc>
                <a:tc>
                  <a:txBody>
                    <a:bodyPr/>
                    <a:lstStyle/>
                    <a:p>
                      <a:pPr algn="ctr"/>
                      <a:r>
                        <a:rPr lang="en-US" sz="2000" dirty="0"/>
                        <a:t>McCain VMS</a:t>
                      </a:r>
                    </a:p>
                  </a:txBody>
                  <a:tcPr/>
                </a:tc>
                <a:tc>
                  <a:txBody>
                    <a:bodyPr/>
                    <a:lstStyle/>
                    <a:p>
                      <a:pPr algn="ctr"/>
                      <a:r>
                        <a:rPr lang="en-US" sz="2000" dirty="0"/>
                        <a:t>Competitor “D”</a:t>
                      </a:r>
                    </a:p>
                  </a:txBody>
                  <a:tcPr/>
                </a:tc>
                <a:extLst>
                  <a:ext uri="{0D108BD9-81ED-4DB2-BD59-A6C34878D82A}">
                    <a16:rowId xmlns:a16="http://schemas.microsoft.com/office/drawing/2014/main" val="2822524598"/>
                  </a:ext>
                </a:extLst>
              </a:tr>
              <a:tr h="370840">
                <a:tc>
                  <a:txBody>
                    <a:bodyPr/>
                    <a:lstStyle/>
                    <a:p>
                      <a:r>
                        <a:rPr lang="en-US" sz="2000" b="1" dirty="0">
                          <a:solidFill>
                            <a:schemeClr val="tx1">
                              <a:lumMod val="75000"/>
                              <a:lumOff val="25000"/>
                            </a:schemeClr>
                          </a:solidFill>
                        </a:rPr>
                        <a:t>Input Current</a:t>
                      </a:r>
                    </a:p>
                    <a:p>
                      <a:r>
                        <a:rPr lang="en-US" sz="2000" dirty="0">
                          <a:solidFill>
                            <a:schemeClr val="tx1">
                              <a:lumMod val="75000"/>
                              <a:lumOff val="25000"/>
                            </a:schemeClr>
                          </a:solidFill>
                        </a:rPr>
                        <a:t>Typical</a:t>
                      </a:r>
                    </a:p>
                    <a:p>
                      <a:r>
                        <a:rPr lang="en-US" sz="2000" dirty="0">
                          <a:solidFill>
                            <a:schemeClr val="tx1">
                              <a:lumMod val="75000"/>
                              <a:lumOff val="25000"/>
                            </a:schemeClr>
                          </a:solidFill>
                        </a:rPr>
                        <a:t>Max</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4.3 amps</a:t>
                      </a:r>
                    </a:p>
                    <a:p>
                      <a:pPr algn="ctr"/>
                      <a:r>
                        <a:rPr lang="en-US" sz="2000" dirty="0">
                          <a:solidFill>
                            <a:schemeClr val="tx1">
                              <a:lumMod val="75000"/>
                              <a:lumOff val="25000"/>
                            </a:schemeClr>
                          </a:solidFill>
                        </a:rPr>
                        <a:t>32 amps*</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2 legs, 33 amps per leg</a:t>
                      </a:r>
                    </a:p>
                    <a:p>
                      <a:pPr algn="ctr"/>
                      <a:r>
                        <a:rPr lang="en-US" sz="2000" dirty="0">
                          <a:solidFill>
                            <a:schemeClr val="tx1">
                              <a:lumMod val="75000"/>
                              <a:lumOff val="25000"/>
                            </a:schemeClr>
                          </a:solidFill>
                        </a:rPr>
                        <a:t>unknown</a:t>
                      </a:r>
                    </a:p>
                  </a:txBody>
                  <a:tcPr/>
                </a:tc>
                <a:extLst>
                  <a:ext uri="{0D108BD9-81ED-4DB2-BD59-A6C34878D82A}">
                    <a16:rowId xmlns:a16="http://schemas.microsoft.com/office/drawing/2014/main" val="80972876"/>
                  </a:ext>
                </a:extLst>
              </a:tr>
              <a:tr h="370840">
                <a:tc>
                  <a:txBody>
                    <a:bodyPr/>
                    <a:lstStyle/>
                    <a:p>
                      <a:r>
                        <a:rPr lang="en-US" sz="2000" b="1" dirty="0">
                          <a:solidFill>
                            <a:schemeClr val="tx1">
                              <a:lumMod val="75000"/>
                              <a:lumOff val="25000"/>
                            </a:schemeClr>
                          </a:solidFill>
                        </a:rPr>
                        <a:t>Power Consumption</a:t>
                      </a:r>
                    </a:p>
                    <a:p>
                      <a:r>
                        <a:rPr lang="en-US" sz="2000" dirty="0">
                          <a:solidFill>
                            <a:schemeClr val="tx1">
                              <a:lumMod val="75000"/>
                              <a:lumOff val="25000"/>
                            </a:schemeClr>
                          </a:solidFill>
                        </a:rPr>
                        <a:t>Typical</a:t>
                      </a:r>
                    </a:p>
                    <a:p>
                      <a:r>
                        <a:rPr lang="en-US" sz="2000" dirty="0">
                          <a:solidFill>
                            <a:schemeClr val="tx1">
                              <a:lumMod val="75000"/>
                              <a:lumOff val="25000"/>
                            </a:schemeClr>
                          </a:solidFill>
                        </a:rPr>
                        <a:t>Max</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233 watts</a:t>
                      </a:r>
                    </a:p>
                    <a:p>
                      <a:pPr algn="ctr"/>
                      <a:r>
                        <a:rPr lang="en-US" sz="2000" dirty="0">
                          <a:solidFill>
                            <a:schemeClr val="tx1">
                              <a:lumMod val="75000"/>
                              <a:lumOff val="25000"/>
                            </a:schemeClr>
                          </a:solidFill>
                        </a:rPr>
                        <a:t>517 watts</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1,531 watts</a:t>
                      </a:r>
                    </a:p>
                    <a:p>
                      <a:pPr algn="ctr"/>
                      <a:r>
                        <a:rPr lang="en-US" sz="2000" dirty="0">
                          <a:solidFill>
                            <a:schemeClr val="tx1">
                              <a:lumMod val="75000"/>
                              <a:lumOff val="25000"/>
                            </a:schemeClr>
                          </a:solidFill>
                        </a:rPr>
                        <a:t>3,500 watts</a:t>
                      </a:r>
                    </a:p>
                  </a:txBody>
                  <a:tcPr/>
                </a:tc>
                <a:extLst>
                  <a:ext uri="{0D108BD9-81ED-4DB2-BD59-A6C34878D82A}">
                    <a16:rowId xmlns:a16="http://schemas.microsoft.com/office/drawing/2014/main" val="1314711104"/>
                  </a:ext>
                </a:extLst>
              </a:tr>
              <a:tr h="370840">
                <a:tc>
                  <a:txBody>
                    <a:bodyPr/>
                    <a:lstStyle/>
                    <a:p>
                      <a:r>
                        <a:rPr lang="en-US" sz="2000" b="1" dirty="0">
                          <a:solidFill>
                            <a:schemeClr val="tx1">
                              <a:lumMod val="75000"/>
                              <a:lumOff val="25000"/>
                            </a:schemeClr>
                          </a:solidFill>
                        </a:rPr>
                        <a:t>Electricity Cost at $.06/KWH</a:t>
                      </a:r>
                      <a:endParaRPr lang="en-US" sz="2000" dirty="0">
                        <a:solidFill>
                          <a:schemeClr val="bg1">
                            <a:lumMod val="50000"/>
                          </a:schemeClr>
                        </a:solidFill>
                      </a:endParaRPr>
                    </a:p>
                    <a:p>
                      <a:r>
                        <a:rPr lang="en-US" sz="2000" dirty="0">
                          <a:solidFill>
                            <a:schemeClr val="tx1">
                              <a:lumMod val="75000"/>
                              <a:lumOff val="25000"/>
                            </a:schemeClr>
                          </a:solidFill>
                        </a:rPr>
                        <a:t>Annually</a:t>
                      </a:r>
                    </a:p>
                    <a:p>
                      <a:r>
                        <a:rPr lang="en-US" sz="2000" dirty="0">
                          <a:solidFill>
                            <a:schemeClr val="tx1">
                              <a:lumMod val="75000"/>
                              <a:lumOff val="25000"/>
                            </a:schemeClr>
                          </a:solidFill>
                        </a:rPr>
                        <a:t>15 Years</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$67</a:t>
                      </a:r>
                    </a:p>
                    <a:p>
                      <a:pPr algn="ctr"/>
                      <a:r>
                        <a:rPr lang="en-US" sz="2000" dirty="0">
                          <a:solidFill>
                            <a:schemeClr val="tx1">
                              <a:lumMod val="75000"/>
                              <a:lumOff val="25000"/>
                            </a:schemeClr>
                          </a:solidFill>
                        </a:rPr>
                        <a:t>$804</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$938</a:t>
                      </a:r>
                    </a:p>
                    <a:p>
                      <a:pPr algn="ctr"/>
                      <a:r>
                        <a:rPr lang="en-US" sz="2000" dirty="0">
                          <a:solidFill>
                            <a:schemeClr val="tx1">
                              <a:lumMod val="75000"/>
                              <a:lumOff val="25000"/>
                            </a:schemeClr>
                          </a:solidFill>
                        </a:rPr>
                        <a:t>$14,070</a:t>
                      </a:r>
                    </a:p>
                  </a:txBody>
                  <a:tcPr/>
                </a:tc>
                <a:extLst>
                  <a:ext uri="{0D108BD9-81ED-4DB2-BD59-A6C34878D82A}">
                    <a16:rowId xmlns:a16="http://schemas.microsoft.com/office/drawing/2014/main" val="391706604"/>
                  </a:ext>
                </a:extLst>
              </a:tr>
            </a:tbl>
          </a:graphicData>
        </a:graphic>
      </p:graphicFrame>
      <p:sp>
        <p:nvSpPr>
          <p:cNvPr id="9" name="TextBox 8">
            <a:extLst>
              <a:ext uri="{FF2B5EF4-FFF2-40B4-BE49-F238E27FC236}">
                <a16:creationId xmlns:a16="http://schemas.microsoft.com/office/drawing/2014/main" id="{CC6305F9-295D-4A99-88FB-54DF6967C3EE}"/>
              </a:ext>
            </a:extLst>
          </p:cNvPr>
          <p:cNvSpPr txBox="1"/>
          <p:nvPr/>
        </p:nvSpPr>
        <p:spPr>
          <a:xfrm>
            <a:off x="1351930" y="5422604"/>
            <a:ext cx="4839586" cy="369332"/>
          </a:xfrm>
          <a:prstGeom prst="rect">
            <a:avLst/>
          </a:prstGeom>
          <a:noFill/>
        </p:spPr>
        <p:txBody>
          <a:bodyPr wrap="square" rtlCol="0">
            <a:spAutoFit/>
          </a:bodyPr>
          <a:lstStyle/>
          <a:p>
            <a:r>
              <a:rPr lang="en-US" i="1" dirty="0">
                <a:solidFill>
                  <a:schemeClr val="bg1">
                    <a:lumMod val="50000"/>
                  </a:schemeClr>
                </a:solidFill>
              </a:rPr>
              <a:t>* includes a loaded 15 amp utility outlet</a:t>
            </a:r>
          </a:p>
        </p:txBody>
      </p:sp>
    </p:spTree>
    <p:extLst>
      <p:ext uri="{BB962C8B-B14F-4D97-AF65-F5344CB8AC3E}">
        <p14:creationId xmlns:p14="http://schemas.microsoft.com/office/powerpoint/2010/main" val="1867146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7D131B-8188-466C-8FFC-203C4F8F1DF5}"/>
              </a:ext>
            </a:extLst>
          </p:cNvPr>
          <p:cNvSpPr>
            <a:spLocks noGrp="1"/>
          </p:cNvSpPr>
          <p:nvPr>
            <p:ph type="title"/>
          </p:nvPr>
        </p:nvSpPr>
        <p:spPr/>
        <p:txBody>
          <a:bodyPr>
            <a:normAutofit/>
          </a:bodyPr>
          <a:lstStyle/>
          <a:p>
            <a:r>
              <a:rPr lang="en-US" dirty="0"/>
              <a:t>Walk-in VMS</a:t>
            </a:r>
            <a:br>
              <a:rPr lang="en-US" dirty="0"/>
            </a:br>
            <a:r>
              <a:rPr lang="en-US" sz="2400" dirty="0"/>
              <a:t>For standard 6.3’ x 25.5’ sign</a:t>
            </a:r>
          </a:p>
        </p:txBody>
      </p:sp>
      <p:graphicFrame>
        <p:nvGraphicFramePr>
          <p:cNvPr id="8" name="Content Placeholder 7">
            <a:extLst>
              <a:ext uri="{FF2B5EF4-FFF2-40B4-BE49-F238E27FC236}">
                <a16:creationId xmlns:a16="http://schemas.microsoft.com/office/drawing/2014/main" id="{D0F0C13A-2619-4F21-93E9-732D0F828275}"/>
              </a:ext>
            </a:extLst>
          </p:cNvPr>
          <p:cNvGraphicFramePr>
            <a:graphicFrameLocks noGrp="1"/>
          </p:cNvGraphicFramePr>
          <p:nvPr>
            <p:ph idx="1"/>
            <p:extLst>
              <p:ext uri="{D42A27DB-BD31-4B8C-83A1-F6EECF244321}">
                <p14:modId xmlns:p14="http://schemas.microsoft.com/office/powerpoint/2010/main" val="3596523901"/>
              </p:ext>
            </p:extLst>
          </p:nvPr>
        </p:nvGraphicFramePr>
        <p:xfrm>
          <a:off x="1351930" y="1849766"/>
          <a:ext cx="9488140" cy="3413760"/>
        </p:xfrm>
        <a:graphic>
          <a:graphicData uri="http://schemas.openxmlformats.org/drawingml/2006/table">
            <a:tbl>
              <a:tblPr firstRow="1" bandRow="1">
                <a:tableStyleId>{F5AB1C69-6EDB-4FF4-983F-18BD219EF322}</a:tableStyleId>
              </a:tblPr>
              <a:tblGrid>
                <a:gridCol w="3818860">
                  <a:extLst>
                    <a:ext uri="{9D8B030D-6E8A-4147-A177-3AD203B41FA5}">
                      <a16:colId xmlns:a16="http://schemas.microsoft.com/office/drawing/2014/main" val="370085647"/>
                    </a:ext>
                  </a:extLst>
                </a:gridCol>
                <a:gridCol w="2834640">
                  <a:extLst>
                    <a:ext uri="{9D8B030D-6E8A-4147-A177-3AD203B41FA5}">
                      <a16:colId xmlns:a16="http://schemas.microsoft.com/office/drawing/2014/main" val="1371285160"/>
                    </a:ext>
                  </a:extLst>
                </a:gridCol>
                <a:gridCol w="2834640">
                  <a:extLst>
                    <a:ext uri="{9D8B030D-6E8A-4147-A177-3AD203B41FA5}">
                      <a16:colId xmlns:a16="http://schemas.microsoft.com/office/drawing/2014/main" val="1550440088"/>
                    </a:ext>
                  </a:extLst>
                </a:gridCol>
              </a:tblGrid>
              <a:tr h="370840">
                <a:tc>
                  <a:txBody>
                    <a:bodyPr/>
                    <a:lstStyle/>
                    <a:p>
                      <a:endParaRPr lang="en-US" sz="2000" dirty="0"/>
                    </a:p>
                  </a:txBody>
                  <a:tcPr/>
                </a:tc>
                <a:tc>
                  <a:txBody>
                    <a:bodyPr/>
                    <a:lstStyle/>
                    <a:p>
                      <a:pPr algn="ctr"/>
                      <a:r>
                        <a:rPr lang="en-US" sz="2000" dirty="0"/>
                        <a:t>McCain VMS</a:t>
                      </a:r>
                    </a:p>
                  </a:txBody>
                  <a:tcPr/>
                </a:tc>
                <a:tc>
                  <a:txBody>
                    <a:bodyPr/>
                    <a:lstStyle/>
                    <a:p>
                      <a:pPr algn="ctr"/>
                      <a:r>
                        <a:rPr lang="en-US" sz="2000" dirty="0"/>
                        <a:t>Competitor “D”</a:t>
                      </a:r>
                    </a:p>
                  </a:txBody>
                  <a:tcPr/>
                </a:tc>
                <a:extLst>
                  <a:ext uri="{0D108BD9-81ED-4DB2-BD59-A6C34878D82A}">
                    <a16:rowId xmlns:a16="http://schemas.microsoft.com/office/drawing/2014/main" val="2822524598"/>
                  </a:ext>
                </a:extLst>
              </a:tr>
              <a:tr h="370840">
                <a:tc>
                  <a:txBody>
                    <a:bodyPr/>
                    <a:lstStyle/>
                    <a:p>
                      <a:r>
                        <a:rPr lang="en-US" sz="2000" b="1" dirty="0">
                          <a:solidFill>
                            <a:schemeClr val="tx1">
                              <a:lumMod val="75000"/>
                              <a:lumOff val="25000"/>
                            </a:schemeClr>
                          </a:solidFill>
                        </a:rPr>
                        <a:t>Input Current</a:t>
                      </a:r>
                    </a:p>
                    <a:p>
                      <a:r>
                        <a:rPr lang="en-US" sz="2000" dirty="0">
                          <a:solidFill>
                            <a:schemeClr val="tx1">
                              <a:lumMod val="75000"/>
                              <a:lumOff val="25000"/>
                            </a:schemeClr>
                          </a:solidFill>
                        </a:rPr>
                        <a:t>Typical</a:t>
                      </a:r>
                    </a:p>
                    <a:p>
                      <a:r>
                        <a:rPr lang="en-US" sz="2000" dirty="0">
                          <a:solidFill>
                            <a:schemeClr val="tx1">
                              <a:lumMod val="75000"/>
                              <a:lumOff val="25000"/>
                            </a:schemeClr>
                          </a:solidFill>
                        </a:rPr>
                        <a:t>Max</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4.3 amps</a:t>
                      </a:r>
                    </a:p>
                    <a:p>
                      <a:pPr algn="ctr"/>
                      <a:r>
                        <a:rPr lang="en-US" sz="2000" dirty="0">
                          <a:solidFill>
                            <a:schemeClr val="tx1">
                              <a:lumMod val="75000"/>
                              <a:lumOff val="25000"/>
                            </a:schemeClr>
                          </a:solidFill>
                        </a:rPr>
                        <a:t>32 amps*</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2 legs, 33 amps per leg</a:t>
                      </a:r>
                    </a:p>
                    <a:p>
                      <a:pPr algn="ctr"/>
                      <a:r>
                        <a:rPr lang="en-US" sz="2000" dirty="0">
                          <a:solidFill>
                            <a:schemeClr val="tx1">
                              <a:lumMod val="75000"/>
                              <a:lumOff val="25000"/>
                            </a:schemeClr>
                          </a:solidFill>
                        </a:rPr>
                        <a:t>unknown</a:t>
                      </a:r>
                    </a:p>
                  </a:txBody>
                  <a:tcPr/>
                </a:tc>
                <a:extLst>
                  <a:ext uri="{0D108BD9-81ED-4DB2-BD59-A6C34878D82A}">
                    <a16:rowId xmlns:a16="http://schemas.microsoft.com/office/drawing/2014/main" val="80972876"/>
                  </a:ext>
                </a:extLst>
              </a:tr>
              <a:tr h="370840">
                <a:tc>
                  <a:txBody>
                    <a:bodyPr/>
                    <a:lstStyle/>
                    <a:p>
                      <a:r>
                        <a:rPr lang="en-US" sz="2000" b="1" dirty="0">
                          <a:solidFill>
                            <a:schemeClr val="tx1">
                              <a:lumMod val="75000"/>
                              <a:lumOff val="25000"/>
                            </a:schemeClr>
                          </a:solidFill>
                        </a:rPr>
                        <a:t>Power Consumption</a:t>
                      </a:r>
                    </a:p>
                    <a:p>
                      <a:r>
                        <a:rPr lang="en-US" sz="2000" dirty="0">
                          <a:solidFill>
                            <a:schemeClr val="tx1">
                              <a:lumMod val="75000"/>
                              <a:lumOff val="25000"/>
                            </a:schemeClr>
                          </a:solidFill>
                        </a:rPr>
                        <a:t>Typical</a:t>
                      </a:r>
                    </a:p>
                    <a:p>
                      <a:r>
                        <a:rPr lang="en-US" sz="2000" dirty="0">
                          <a:solidFill>
                            <a:schemeClr val="tx1">
                              <a:lumMod val="75000"/>
                              <a:lumOff val="25000"/>
                            </a:schemeClr>
                          </a:solidFill>
                        </a:rPr>
                        <a:t>Max</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641 watts</a:t>
                      </a:r>
                    </a:p>
                    <a:p>
                      <a:pPr algn="ctr"/>
                      <a:r>
                        <a:rPr lang="en-US" sz="2000" dirty="0">
                          <a:solidFill>
                            <a:schemeClr val="tx1">
                              <a:lumMod val="75000"/>
                              <a:lumOff val="25000"/>
                            </a:schemeClr>
                          </a:solidFill>
                        </a:rPr>
                        <a:t>1,489 watts</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1,531 watts</a:t>
                      </a:r>
                    </a:p>
                    <a:p>
                      <a:pPr algn="ctr"/>
                      <a:r>
                        <a:rPr lang="en-US" sz="2000" dirty="0">
                          <a:solidFill>
                            <a:schemeClr val="tx1">
                              <a:lumMod val="75000"/>
                              <a:lumOff val="25000"/>
                            </a:schemeClr>
                          </a:solidFill>
                        </a:rPr>
                        <a:t>3,500 watts</a:t>
                      </a:r>
                    </a:p>
                  </a:txBody>
                  <a:tcPr/>
                </a:tc>
                <a:extLst>
                  <a:ext uri="{0D108BD9-81ED-4DB2-BD59-A6C34878D82A}">
                    <a16:rowId xmlns:a16="http://schemas.microsoft.com/office/drawing/2014/main" val="1314711104"/>
                  </a:ext>
                </a:extLst>
              </a:tr>
              <a:tr h="370840">
                <a:tc>
                  <a:txBody>
                    <a:bodyPr/>
                    <a:lstStyle/>
                    <a:p>
                      <a:r>
                        <a:rPr lang="en-US" sz="2000" b="1" dirty="0">
                          <a:solidFill>
                            <a:schemeClr val="tx1">
                              <a:lumMod val="75000"/>
                              <a:lumOff val="25000"/>
                            </a:schemeClr>
                          </a:solidFill>
                        </a:rPr>
                        <a:t>Electricity Cost at $.06/KWH</a:t>
                      </a:r>
                      <a:endParaRPr lang="en-US" sz="2000" dirty="0">
                        <a:solidFill>
                          <a:schemeClr val="bg1">
                            <a:lumMod val="50000"/>
                          </a:schemeClr>
                        </a:solidFill>
                      </a:endParaRPr>
                    </a:p>
                    <a:p>
                      <a:r>
                        <a:rPr lang="en-US" sz="2000" dirty="0">
                          <a:solidFill>
                            <a:schemeClr val="tx1">
                              <a:lumMod val="75000"/>
                              <a:lumOff val="25000"/>
                            </a:schemeClr>
                          </a:solidFill>
                        </a:rPr>
                        <a:t>Annually</a:t>
                      </a:r>
                    </a:p>
                    <a:p>
                      <a:r>
                        <a:rPr lang="en-US" sz="2000" dirty="0">
                          <a:solidFill>
                            <a:schemeClr val="tx1">
                              <a:lumMod val="75000"/>
                              <a:lumOff val="25000"/>
                            </a:schemeClr>
                          </a:solidFill>
                        </a:rPr>
                        <a:t>15 Years</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$192</a:t>
                      </a:r>
                    </a:p>
                    <a:p>
                      <a:pPr algn="ctr"/>
                      <a:r>
                        <a:rPr lang="en-US" sz="2000" dirty="0">
                          <a:solidFill>
                            <a:schemeClr val="tx1">
                              <a:lumMod val="75000"/>
                              <a:lumOff val="25000"/>
                            </a:schemeClr>
                          </a:solidFill>
                        </a:rPr>
                        <a:t>$2,280</a:t>
                      </a:r>
                    </a:p>
                  </a:txBody>
                  <a:tcPr/>
                </a:tc>
                <a:tc>
                  <a:txBody>
                    <a:bodyPr/>
                    <a:lstStyle/>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$2,688</a:t>
                      </a:r>
                    </a:p>
                    <a:p>
                      <a:pPr algn="ctr"/>
                      <a:r>
                        <a:rPr lang="en-US" sz="2000" dirty="0">
                          <a:solidFill>
                            <a:schemeClr val="tx1">
                              <a:lumMod val="75000"/>
                              <a:lumOff val="25000"/>
                            </a:schemeClr>
                          </a:solidFill>
                        </a:rPr>
                        <a:t>$40,320</a:t>
                      </a:r>
                    </a:p>
                  </a:txBody>
                  <a:tcPr/>
                </a:tc>
                <a:extLst>
                  <a:ext uri="{0D108BD9-81ED-4DB2-BD59-A6C34878D82A}">
                    <a16:rowId xmlns:a16="http://schemas.microsoft.com/office/drawing/2014/main" val="391706604"/>
                  </a:ext>
                </a:extLst>
              </a:tr>
            </a:tbl>
          </a:graphicData>
        </a:graphic>
      </p:graphicFrame>
      <p:sp>
        <p:nvSpPr>
          <p:cNvPr id="9" name="TextBox 8">
            <a:extLst>
              <a:ext uri="{FF2B5EF4-FFF2-40B4-BE49-F238E27FC236}">
                <a16:creationId xmlns:a16="http://schemas.microsoft.com/office/drawing/2014/main" id="{CC6305F9-295D-4A99-88FB-54DF6967C3EE}"/>
              </a:ext>
            </a:extLst>
          </p:cNvPr>
          <p:cNvSpPr txBox="1"/>
          <p:nvPr/>
        </p:nvSpPr>
        <p:spPr>
          <a:xfrm>
            <a:off x="1351930" y="5422604"/>
            <a:ext cx="4839586" cy="369332"/>
          </a:xfrm>
          <a:prstGeom prst="rect">
            <a:avLst/>
          </a:prstGeom>
          <a:noFill/>
        </p:spPr>
        <p:txBody>
          <a:bodyPr wrap="square" rtlCol="0">
            <a:spAutoFit/>
          </a:bodyPr>
          <a:lstStyle/>
          <a:p>
            <a:r>
              <a:rPr lang="en-US" i="1" dirty="0">
                <a:solidFill>
                  <a:schemeClr val="bg1">
                    <a:lumMod val="50000"/>
                  </a:schemeClr>
                </a:solidFill>
              </a:rPr>
              <a:t>* includes a loaded 15 amp utility outlet</a:t>
            </a:r>
          </a:p>
        </p:txBody>
      </p:sp>
    </p:spTree>
    <p:extLst>
      <p:ext uri="{BB962C8B-B14F-4D97-AF65-F5344CB8AC3E}">
        <p14:creationId xmlns:p14="http://schemas.microsoft.com/office/powerpoint/2010/main" val="4162081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Benefits</a:t>
            </a:r>
          </a:p>
        </p:txBody>
      </p:sp>
      <p:sp>
        <p:nvSpPr>
          <p:cNvPr id="13" name="Content Placeholder 12"/>
          <p:cNvSpPr>
            <a:spLocks noGrp="1"/>
          </p:cNvSpPr>
          <p:nvPr>
            <p:ph sz="half" idx="4294967295"/>
          </p:nvPr>
        </p:nvSpPr>
        <p:spPr>
          <a:xfrm>
            <a:off x="981963" y="2678113"/>
            <a:ext cx="4295775" cy="1651000"/>
          </a:xfrm>
        </p:spPr>
        <p:txBody>
          <a:bodyPr>
            <a:noAutofit/>
          </a:bodyPr>
          <a:lstStyle/>
          <a:p>
            <a:pPr marL="0" indent="0" algn="ctr">
              <a:buNone/>
            </a:pPr>
            <a:r>
              <a:rPr lang="en-US" sz="7200" b="1" dirty="0"/>
              <a:t>50%</a:t>
            </a:r>
          </a:p>
          <a:p>
            <a:pPr marL="0" indent="0" algn="ctr">
              <a:buNone/>
            </a:pPr>
            <a:r>
              <a:rPr lang="en-US" b="1" dirty="0"/>
              <a:t>Reduction in energy consumption</a:t>
            </a:r>
          </a:p>
        </p:txBody>
      </p:sp>
      <p:pic>
        <p:nvPicPr>
          <p:cNvPr id="7" name="Content Placeholder 6" descr="Leaf"/>
          <p:cNvPicPr>
            <a:picLocks noGrp="1" noChangeAspect="1"/>
          </p:cNvPicPr>
          <p:nvPr>
            <p:ph sz="half"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72650" y="4795838"/>
            <a:ext cx="914400" cy="914400"/>
          </a:xfrm>
        </p:spPr>
      </p:pic>
      <p:sp>
        <p:nvSpPr>
          <p:cNvPr id="15" name="Content Placeholder 12"/>
          <p:cNvSpPr txBox="1">
            <a:spLocks/>
          </p:cNvSpPr>
          <p:nvPr/>
        </p:nvSpPr>
        <p:spPr>
          <a:xfrm>
            <a:off x="6985145" y="3670182"/>
            <a:ext cx="3886200" cy="1651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That’s the equivalent of a car traveling over 10,000 miles</a:t>
            </a:r>
          </a:p>
          <a:p>
            <a:pPr marL="0" indent="0">
              <a:buNone/>
            </a:pPr>
            <a:endParaRPr lang="en-US" sz="2400" dirty="0"/>
          </a:p>
        </p:txBody>
      </p:sp>
      <p:sp>
        <p:nvSpPr>
          <p:cNvPr id="8" name="Content Placeholder 12">
            <a:extLst>
              <a:ext uri="{FF2B5EF4-FFF2-40B4-BE49-F238E27FC236}">
                <a16:creationId xmlns:a16="http://schemas.microsoft.com/office/drawing/2014/main" id="{0EDC83AA-7CF5-438E-B604-722E2EC1C09E}"/>
              </a:ext>
            </a:extLst>
          </p:cNvPr>
          <p:cNvSpPr txBox="1">
            <a:spLocks/>
          </p:cNvSpPr>
          <p:nvPr/>
        </p:nvSpPr>
        <p:spPr>
          <a:xfrm>
            <a:off x="6985145" y="2796446"/>
            <a:ext cx="3886200" cy="10791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Saving over 25.5 tons of CO</a:t>
            </a:r>
            <a:r>
              <a:rPr lang="en-US" sz="2400" b="1" baseline="-25000" dirty="0"/>
              <a:t>2</a:t>
            </a:r>
            <a:r>
              <a:rPr lang="en-US" sz="2400" b="1" dirty="0"/>
              <a:t> emissions</a:t>
            </a:r>
          </a:p>
          <a:p>
            <a:pPr marL="0" indent="0">
              <a:buFont typeface="Arial" panose="020B0604020202020204" pitchFamily="34" charset="0"/>
              <a:buNone/>
            </a:pPr>
            <a:endParaRPr lang="en-US" sz="2400" dirty="0"/>
          </a:p>
        </p:txBody>
      </p:sp>
      <p:cxnSp>
        <p:nvCxnSpPr>
          <p:cNvPr id="4" name="Straight Connector 3">
            <a:extLst>
              <a:ext uri="{FF2B5EF4-FFF2-40B4-BE49-F238E27FC236}">
                <a16:creationId xmlns:a16="http://schemas.microsoft.com/office/drawing/2014/main" id="{2F0C539A-A1D7-4E69-AD1C-9856E773EE6C}"/>
              </a:ext>
            </a:extLst>
          </p:cNvPr>
          <p:cNvCxnSpPr>
            <a:cxnSpLocks/>
          </p:cNvCxnSpPr>
          <p:nvPr/>
        </p:nvCxnSpPr>
        <p:spPr>
          <a:xfrm>
            <a:off x="6117265" y="2041562"/>
            <a:ext cx="28353" cy="3668121"/>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55835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Signs in the Field</a:t>
            </a:r>
          </a:p>
        </p:txBody>
      </p:sp>
      <p:sp>
        <p:nvSpPr>
          <p:cNvPr id="2" name="Text Placeholder 1">
            <a:extLst>
              <a:ext uri="{FF2B5EF4-FFF2-40B4-BE49-F238E27FC236}">
                <a16:creationId xmlns:a16="http://schemas.microsoft.com/office/drawing/2014/main" id="{477A4707-B919-4161-BD85-18547EA429B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7087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Y:\Bilder\UAE\ovdspics\IMG_0076.jpg">
            <a:extLst>
              <a:ext uri="{FF2B5EF4-FFF2-40B4-BE49-F238E27FC236}">
                <a16:creationId xmlns:a16="http://schemas.microsoft.com/office/drawing/2014/main" id="{381BCEFA-47DB-4471-B733-41E421DEB1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594" t="38554" r="52131" b="41589"/>
          <a:stretch/>
        </p:blipFill>
        <p:spPr bwMode="auto">
          <a:xfrm>
            <a:off x="-16948" y="1"/>
            <a:ext cx="61129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Y:\Bilder\UAE\ovdspics\IMG_0076.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2881" t="38554" r="33881" b="41589"/>
          <a:stretch/>
        </p:blipFill>
        <p:spPr bwMode="auto">
          <a:xfrm>
            <a:off x="6096000" y="1"/>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239C55A6-00EF-4001-8847-5EA3A283109E}"/>
              </a:ext>
            </a:extLst>
          </p:cNvPr>
          <p:cNvCxnSpPr/>
          <p:nvPr/>
        </p:nvCxnSpPr>
        <p:spPr>
          <a:xfrm>
            <a:off x="6096000" y="0"/>
            <a:ext cx="0" cy="685800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EE12795-774D-4591-96D0-104773FFB78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13A214B4-CFC7-46F2-A8C9-B1320099958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1C9B31-2F8B-43AC-A347-C24DBD6B383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2" name="TextBox 5">
            <a:extLst>
              <a:ext uri="{FF2B5EF4-FFF2-40B4-BE49-F238E27FC236}">
                <a16:creationId xmlns:a16="http://schemas.microsoft.com/office/drawing/2014/main" id="{AA07ABAD-1270-4DD3-9CF5-6FF132DE26A5}"/>
              </a:ext>
            </a:extLst>
          </p:cNvPr>
          <p:cNvSpPr txBox="1">
            <a:spLocks noChangeArrowheads="1"/>
          </p:cNvSpPr>
          <p:nvPr/>
        </p:nvSpPr>
        <p:spPr bwMode="auto">
          <a:xfrm>
            <a:off x="0" y="5317240"/>
            <a:ext cx="12192000"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DUBAI</a:t>
            </a:r>
          </a:p>
        </p:txBody>
      </p:sp>
    </p:spTree>
    <p:extLst>
      <p:ext uri="{BB962C8B-B14F-4D97-AF65-F5344CB8AC3E}">
        <p14:creationId xmlns:p14="http://schemas.microsoft.com/office/powerpoint/2010/main" val="1401096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F821-1748-4A37-A9FA-172DC476102C}"/>
              </a:ext>
            </a:extLst>
          </p:cNvPr>
          <p:cNvSpPr>
            <a:spLocks noGrp="1"/>
          </p:cNvSpPr>
          <p:nvPr>
            <p:ph type="ctrTitle"/>
          </p:nvPr>
        </p:nvSpPr>
        <p:spPr/>
        <p:txBody>
          <a:bodyPr/>
          <a:lstStyle/>
          <a:p>
            <a:r>
              <a:rPr lang="en-US" dirty="0"/>
              <a:t>Variable Message Signs (VMS)</a:t>
            </a:r>
          </a:p>
        </p:txBody>
      </p:sp>
      <p:sp>
        <p:nvSpPr>
          <p:cNvPr id="3" name="Subtitle 2">
            <a:extLst>
              <a:ext uri="{FF2B5EF4-FFF2-40B4-BE49-F238E27FC236}">
                <a16:creationId xmlns:a16="http://schemas.microsoft.com/office/drawing/2014/main" id="{B9AE0C21-DD1F-4CED-B1D6-559E3E3F7444}"/>
              </a:ext>
            </a:extLst>
          </p:cNvPr>
          <p:cNvSpPr>
            <a:spLocks noGrp="1"/>
          </p:cNvSpPr>
          <p:nvPr>
            <p:ph type="subTitle" idx="1"/>
          </p:nvPr>
        </p:nvSpPr>
        <p:spPr/>
        <p:txBody>
          <a:bodyPr/>
          <a:lstStyle/>
          <a:p>
            <a:r>
              <a:rPr lang="en-US" dirty="0"/>
              <a:t>Powered by SWARCO Technology</a:t>
            </a:r>
          </a:p>
        </p:txBody>
      </p:sp>
      <p:sp>
        <p:nvSpPr>
          <p:cNvPr id="4" name="Text Placeholder 3">
            <a:extLst>
              <a:ext uri="{FF2B5EF4-FFF2-40B4-BE49-F238E27FC236}">
                <a16:creationId xmlns:a16="http://schemas.microsoft.com/office/drawing/2014/main" id="{7299BC21-2C2A-4D84-A6A8-4535D1C7DC3B}"/>
              </a:ext>
            </a:extLst>
          </p:cNvPr>
          <p:cNvSpPr>
            <a:spLocks noGrp="1"/>
          </p:cNvSpPr>
          <p:nvPr>
            <p:ph type="body" sz="quarter" idx="13"/>
          </p:nvPr>
        </p:nvSpPr>
        <p:spPr/>
        <p:txBody>
          <a:bodyPr/>
          <a:lstStyle/>
          <a:p>
            <a:endParaRPr lang="en-US" dirty="0"/>
          </a:p>
        </p:txBody>
      </p:sp>
      <p:sp>
        <p:nvSpPr>
          <p:cNvPr id="5" name="Text Placeholder 4">
            <a:extLst>
              <a:ext uri="{FF2B5EF4-FFF2-40B4-BE49-F238E27FC236}">
                <a16:creationId xmlns:a16="http://schemas.microsoft.com/office/drawing/2014/main" id="{C6380FC3-5154-4C28-862D-3B9F9E290312}"/>
              </a:ext>
            </a:extLst>
          </p:cNvPr>
          <p:cNvSpPr>
            <a:spLocks noGrp="1"/>
          </p:cNvSpPr>
          <p:nvPr>
            <p:ph type="body" sz="quarter" idx="14"/>
          </p:nvPr>
        </p:nvSpPr>
        <p:spPr>
          <a:xfrm>
            <a:off x="733165" y="4618912"/>
            <a:ext cx="9599613" cy="297212"/>
          </a:xfrm>
        </p:spPr>
        <p:txBody>
          <a:bodyPr anchor="b">
            <a:noAutofit/>
          </a:bodyPr>
          <a:lstStyle/>
          <a:p>
            <a:r>
              <a:rPr lang="en-US" sz="2000" dirty="0"/>
              <a:t>Full Name</a:t>
            </a:r>
          </a:p>
        </p:txBody>
      </p:sp>
      <p:sp>
        <p:nvSpPr>
          <p:cNvPr id="6" name="Text Placeholder 5">
            <a:extLst>
              <a:ext uri="{FF2B5EF4-FFF2-40B4-BE49-F238E27FC236}">
                <a16:creationId xmlns:a16="http://schemas.microsoft.com/office/drawing/2014/main" id="{FB5BF12A-2B27-47CE-B410-AAC2FBC085AC}"/>
              </a:ext>
            </a:extLst>
          </p:cNvPr>
          <p:cNvSpPr>
            <a:spLocks noGrp="1"/>
          </p:cNvSpPr>
          <p:nvPr>
            <p:ph type="body" sz="quarter" idx="15"/>
          </p:nvPr>
        </p:nvSpPr>
        <p:spPr>
          <a:xfrm>
            <a:off x="733165" y="4892700"/>
            <a:ext cx="9599613" cy="297212"/>
          </a:xfrm>
        </p:spPr>
        <p:txBody>
          <a:bodyPr>
            <a:normAutofit fontScale="92500" lnSpcReduction="20000"/>
          </a:bodyPr>
          <a:lstStyle/>
          <a:p>
            <a:r>
              <a:rPr lang="en-US" dirty="0"/>
              <a:t>Job Title</a:t>
            </a:r>
          </a:p>
        </p:txBody>
      </p:sp>
      <p:sp>
        <p:nvSpPr>
          <p:cNvPr id="7" name="Text Placeholder 6">
            <a:extLst>
              <a:ext uri="{FF2B5EF4-FFF2-40B4-BE49-F238E27FC236}">
                <a16:creationId xmlns:a16="http://schemas.microsoft.com/office/drawing/2014/main" id="{B8973852-9AA9-4914-8DB1-D7F026625810}"/>
              </a:ext>
            </a:extLst>
          </p:cNvPr>
          <p:cNvSpPr>
            <a:spLocks noGrp="1"/>
          </p:cNvSpPr>
          <p:nvPr>
            <p:ph type="body" sz="quarter" idx="16"/>
          </p:nvPr>
        </p:nvSpPr>
        <p:spPr>
          <a:xfrm>
            <a:off x="733165" y="5158098"/>
            <a:ext cx="9599613" cy="297212"/>
          </a:xfrm>
        </p:spPr>
        <p:txBody>
          <a:bodyPr>
            <a:normAutofit fontScale="92500" lnSpcReduction="20000"/>
          </a:bodyPr>
          <a:lstStyle/>
          <a:p>
            <a:r>
              <a:rPr lang="en-US" dirty="0"/>
              <a:t>Company</a:t>
            </a:r>
          </a:p>
        </p:txBody>
      </p:sp>
      <p:sp>
        <p:nvSpPr>
          <p:cNvPr id="8" name="Text Placeholder 7">
            <a:extLst>
              <a:ext uri="{FF2B5EF4-FFF2-40B4-BE49-F238E27FC236}">
                <a16:creationId xmlns:a16="http://schemas.microsoft.com/office/drawing/2014/main" id="{CB1468C0-1672-4F9B-81A8-D4C646EA1E8F}"/>
              </a:ext>
            </a:extLst>
          </p:cNvPr>
          <p:cNvSpPr>
            <a:spLocks noGrp="1"/>
          </p:cNvSpPr>
          <p:nvPr>
            <p:ph type="body" sz="quarter" idx="17"/>
          </p:nvPr>
        </p:nvSpPr>
        <p:spPr/>
        <p:txBody>
          <a:bodyPr/>
          <a:lstStyle/>
          <a:p>
            <a:r>
              <a:rPr lang="en-US" dirty="0"/>
              <a:t>Presentation Date</a:t>
            </a:r>
          </a:p>
        </p:txBody>
      </p:sp>
      <p:pic>
        <p:nvPicPr>
          <p:cNvPr id="10" name="Picture 9">
            <a:extLst>
              <a:ext uri="{FF2B5EF4-FFF2-40B4-BE49-F238E27FC236}">
                <a16:creationId xmlns:a16="http://schemas.microsoft.com/office/drawing/2014/main" id="{5C935C8C-DA6D-4A55-8493-20131B38E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712" y="5975551"/>
            <a:ext cx="1883827" cy="475529"/>
          </a:xfrm>
          <a:prstGeom prst="rect">
            <a:avLst/>
          </a:prstGeom>
        </p:spPr>
      </p:pic>
    </p:spTree>
    <p:extLst>
      <p:ext uri="{BB962C8B-B14F-4D97-AF65-F5344CB8AC3E}">
        <p14:creationId xmlns:p14="http://schemas.microsoft.com/office/powerpoint/2010/main" val="1593188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I:\brazil vms.jpg"/>
          <p:cNvPicPr>
            <a:picLocks noChangeAspect="1" noChangeArrowheads="1"/>
          </p:cNvPicPr>
          <p:nvPr/>
        </p:nvPicPr>
        <p:blipFill>
          <a:blip r:embed="rId2">
            <a:extLst>
              <a:ext uri="{28A0092B-C50C-407E-A947-70E740481C1C}">
                <a14:useLocalDpi xmlns:a14="http://schemas.microsoft.com/office/drawing/2010/main" val="0"/>
              </a:ext>
            </a:extLst>
          </a:blip>
          <a:srcRect l="2888" t="7373" r="18532" b="21219"/>
          <a:stretch>
            <a:fillRect/>
          </a:stretch>
        </p:blipFill>
        <p:spPr bwMode="auto">
          <a:xfrm>
            <a:off x="-536185" y="0"/>
            <a:ext cx="131973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F0FFEC8-D84B-45A7-AEC4-7B1BF6C398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D93F9C7-A692-43E5-8A8E-F11FB49FCD0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961AEC3-F3A8-477E-A0B2-9F92531D934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1168ABE6-94E6-4497-8468-AABD12A58E26}"/>
              </a:ext>
            </a:extLst>
          </p:cNvPr>
          <p:cNvSpPr txBox="1">
            <a:spLocks noChangeArrowheads="1"/>
          </p:cNvSpPr>
          <p:nvPr/>
        </p:nvSpPr>
        <p:spPr bwMode="auto">
          <a:xfrm>
            <a:off x="0" y="5317240"/>
            <a:ext cx="12192000"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BRAZIL</a:t>
            </a:r>
          </a:p>
        </p:txBody>
      </p:sp>
    </p:spTree>
    <p:extLst>
      <p:ext uri="{BB962C8B-B14F-4D97-AF65-F5344CB8AC3E}">
        <p14:creationId xmlns:p14="http://schemas.microsoft.com/office/powerpoint/2010/main" val="176086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VMS Snow Pic.jpg"/>
          <p:cNvPicPr>
            <a:picLocks noChangeAspect="1"/>
          </p:cNvPicPr>
          <p:nvPr/>
        </p:nvPicPr>
        <p:blipFill>
          <a:blip r:embed="rId2">
            <a:extLst>
              <a:ext uri="{28A0092B-C50C-407E-A947-70E740481C1C}">
                <a14:useLocalDpi xmlns:a14="http://schemas.microsoft.com/office/drawing/2010/main" val="0"/>
              </a:ext>
            </a:extLst>
          </a:blip>
          <a:srcRect l="23434" t="28091" r="12970" b="15376"/>
          <a:stretch>
            <a:fillRect/>
          </a:stretch>
        </p:blipFill>
        <p:spPr>
          <a:xfrm>
            <a:off x="0" y="0"/>
            <a:ext cx="12192000" cy="8128000"/>
          </a:xfrm>
          <a:prstGeom prst="rect">
            <a:avLst/>
          </a:prstGeom>
        </p:spPr>
      </p:pic>
      <p:sp>
        <p:nvSpPr>
          <p:cNvPr id="10" name="Rectangle 9">
            <a:extLst>
              <a:ext uri="{FF2B5EF4-FFF2-40B4-BE49-F238E27FC236}">
                <a16:creationId xmlns:a16="http://schemas.microsoft.com/office/drawing/2014/main" id="{6ECB0A97-9645-44EB-8BBE-A508AD1D120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0DF7EF0-F296-4BD9-8657-42B55E8D7AE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54B3EB7-052C-484D-9B58-F702869FDBE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3" name="TextBox 5">
            <a:extLst>
              <a:ext uri="{FF2B5EF4-FFF2-40B4-BE49-F238E27FC236}">
                <a16:creationId xmlns:a16="http://schemas.microsoft.com/office/drawing/2014/main" id="{E5E5CCF3-A82A-40D5-8D28-617835EA90A4}"/>
              </a:ext>
            </a:extLst>
          </p:cNvPr>
          <p:cNvSpPr txBox="1">
            <a:spLocks noChangeArrowheads="1"/>
          </p:cNvSpPr>
          <p:nvPr/>
        </p:nvSpPr>
        <p:spPr bwMode="auto">
          <a:xfrm>
            <a:off x="0" y="5317240"/>
            <a:ext cx="12192000"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SWEDEN</a:t>
            </a:r>
          </a:p>
        </p:txBody>
      </p:sp>
    </p:spTree>
    <p:extLst>
      <p:ext uri="{BB962C8B-B14F-4D97-AF65-F5344CB8AC3E}">
        <p14:creationId xmlns:p14="http://schemas.microsoft.com/office/powerpoint/2010/main" val="1403538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6460" b="28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TextBox 5"/>
          <p:cNvSpPr txBox="1">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BELGIUM</a:t>
            </a:r>
          </a:p>
        </p:txBody>
      </p:sp>
    </p:spTree>
    <p:extLst>
      <p:ext uri="{BB962C8B-B14F-4D97-AF65-F5344CB8AC3E}">
        <p14:creationId xmlns:p14="http://schemas.microsoft.com/office/powerpoint/2010/main" val="4045001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27586"/>
          <a:stretch/>
        </p:blipFill>
        <p:spPr>
          <a:xfrm>
            <a:off x="0" y="0"/>
            <a:ext cx="7102928" cy="6858000"/>
          </a:xfrm>
          <a:prstGeom prst="rect">
            <a:avLst/>
          </a:prstGeom>
        </p:spPr>
      </p:pic>
      <p:pic>
        <p:nvPicPr>
          <p:cNvPr id="11" name="Picture 18" descr="Y:\Bilder\Schweden\Stockholm\World Leader.jpg"/>
          <p:cNvPicPr>
            <a:picLocks noChangeAspect="1" noChangeArrowheads="1"/>
          </p:cNvPicPr>
          <p:nvPr/>
        </p:nvPicPr>
        <p:blipFill rotWithShape="1">
          <a:blip r:embed="rId4">
            <a:extLst>
              <a:ext uri="{28A0092B-C50C-407E-A947-70E740481C1C}">
                <a14:useLocalDpi xmlns:a14="http://schemas.microsoft.com/office/drawing/2010/main" val="0"/>
              </a:ext>
            </a:extLst>
          </a:blip>
          <a:srcRect l="47444" t="5137" r="5757" b="12936"/>
          <a:stretch/>
        </p:blipFill>
        <p:spPr bwMode="auto">
          <a:xfrm>
            <a:off x="6085113" y="0"/>
            <a:ext cx="6106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BBF813EE-41AB-49AD-929B-360D5295A0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A2C9760-D7D5-43FF-A016-74B66CE4432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E9E79E-350C-4403-A8B8-18D742E20BB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8" name="TextBox 5">
            <a:extLst>
              <a:ext uri="{FF2B5EF4-FFF2-40B4-BE49-F238E27FC236}">
                <a16:creationId xmlns:a16="http://schemas.microsoft.com/office/drawing/2014/main" id="{59EBAE74-E346-496A-826C-F220E0BB318E}"/>
              </a:ext>
            </a:extLst>
          </p:cNvPr>
          <p:cNvSpPr txBox="1">
            <a:spLocks noChangeArrowheads="1"/>
          </p:cNvSpPr>
          <p:nvPr/>
        </p:nvSpPr>
        <p:spPr bwMode="auto">
          <a:xfrm>
            <a:off x="0" y="5317240"/>
            <a:ext cx="6085111"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UNITED KINGDOM</a:t>
            </a:r>
          </a:p>
        </p:txBody>
      </p:sp>
      <p:sp>
        <p:nvSpPr>
          <p:cNvPr id="27" name="TextBox 5">
            <a:extLst>
              <a:ext uri="{FF2B5EF4-FFF2-40B4-BE49-F238E27FC236}">
                <a16:creationId xmlns:a16="http://schemas.microsoft.com/office/drawing/2014/main" id="{04A403B7-1400-4EE3-AB59-6CDF10ABF3D9}"/>
              </a:ext>
            </a:extLst>
          </p:cNvPr>
          <p:cNvSpPr txBox="1">
            <a:spLocks noChangeArrowheads="1"/>
          </p:cNvSpPr>
          <p:nvPr/>
        </p:nvSpPr>
        <p:spPr bwMode="auto">
          <a:xfrm>
            <a:off x="6085113" y="5315999"/>
            <a:ext cx="6106888"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SWEDEN</a:t>
            </a:r>
          </a:p>
        </p:txBody>
      </p:sp>
    </p:spTree>
    <p:extLst>
      <p:ext uri="{BB962C8B-B14F-4D97-AF65-F5344CB8AC3E}">
        <p14:creationId xmlns:p14="http://schemas.microsoft.com/office/powerpoint/2010/main" val="2361934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3" name="TextBox 1"/>
          <p:cNvSpPr txBox="1">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SWEDEN</a:t>
            </a:r>
          </a:p>
        </p:txBody>
      </p:sp>
    </p:spTree>
    <p:extLst>
      <p:ext uri="{BB962C8B-B14F-4D97-AF65-F5344CB8AC3E}">
        <p14:creationId xmlns:p14="http://schemas.microsoft.com/office/powerpoint/2010/main" val="2871484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7" descr="Y:\Bilder\Deutschland\Tiergartentunnel Berlin\P1050188.JPG"/>
          <p:cNvPicPr>
            <a:picLocks noChangeAspect="1" noChangeArrowheads="1"/>
          </p:cNvPicPr>
          <p:nvPr/>
        </p:nvPicPr>
        <p:blipFill rotWithShape="1">
          <a:blip r:embed="rId2">
            <a:extLst>
              <a:ext uri="{28A0092B-C50C-407E-A947-70E740481C1C}">
                <a14:useLocalDpi xmlns:a14="http://schemas.microsoft.com/office/drawing/2010/main" val="0"/>
              </a:ext>
            </a:extLst>
          </a:blip>
          <a:srcRect t="5017" b="1998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4" name="TextBox 3"/>
          <p:cNvSpPr txBox="1">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a:solidFill>
                  <a:schemeClr val="tx1">
                    <a:lumMod val="85000"/>
                    <a:lumOff val="15000"/>
                  </a:schemeClr>
                </a:solidFill>
                <a:latin typeface="+mj-lt"/>
                <a:ea typeface="+mj-ea"/>
                <a:cs typeface="+mj-cs"/>
              </a:rPr>
              <a:t>GERMANY</a:t>
            </a:r>
          </a:p>
        </p:txBody>
      </p:sp>
    </p:spTree>
    <p:extLst>
      <p:ext uri="{BB962C8B-B14F-4D97-AF65-F5344CB8AC3E}">
        <p14:creationId xmlns:p14="http://schemas.microsoft.com/office/powerpoint/2010/main" val="2957594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Grafik 4" descr="DRIP+4.jpg"/>
          <p:cNvPicPr>
            <a:picLocks noChangeAspect="1"/>
          </p:cNvPicPr>
          <p:nvPr/>
        </p:nvPicPr>
        <p:blipFill rotWithShape="1">
          <a:blip r:embed="rId3">
            <a:extLst>
              <a:ext uri="{28A0092B-C50C-407E-A947-70E740481C1C}">
                <a14:useLocalDpi xmlns:a14="http://schemas.microsoft.com/office/drawing/2010/main" val="0"/>
              </a:ext>
            </a:extLst>
          </a:blip>
          <a:srcRect t="33488" r="-1" b="1040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7">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19">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1">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3" name="TextBox 3"/>
          <p:cNvSpPr txBox="1">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NETHERLANDS</a:t>
            </a:r>
          </a:p>
        </p:txBody>
      </p:sp>
    </p:spTree>
    <p:extLst>
      <p:ext uri="{BB962C8B-B14F-4D97-AF65-F5344CB8AC3E}">
        <p14:creationId xmlns:p14="http://schemas.microsoft.com/office/powerpoint/2010/main" val="1815657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7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3" name="TextBox 3"/>
          <p:cNvSpPr txBox="1">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NETHERLANDS</a:t>
            </a:r>
          </a:p>
        </p:txBody>
      </p:sp>
    </p:spTree>
    <p:extLst>
      <p:ext uri="{BB962C8B-B14F-4D97-AF65-F5344CB8AC3E}">
        <p14:creationId xmlns:p14="http://schemas.microsoft.com/office/powerpoint/2010/main" val="3788501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Y:\Bilder\Niederlande\DRIPs\Gorichem\DRIP Goriche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5" r="14002"/>
          <a:stretch/>
        </p:blipFill>
        <p:spPr bwMode="auto">
          <a:xfrm>
            <a:off x="0" y="-1"/>
            <a:ext cx="73043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16" r="32288"/>
          <a:stretch/>
        </p:blipFill>
        <p:spPr bwMode="auto">
          <a:xfrm>
            <a:off x="7304315" y="0"/>
            <a:ext cx="4887686"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35A659D-1F59-446A-9943-373C6D10E3D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8936751-B132-4096-9EE9-90106AA178D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8A400C-293D-4F9E-AE8C-E3C02A3EB9B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0" name="TextBox 5">
            <a:extLst>
              <a:ext uri="{FF2B5EF4-FFF2-40B4-BE49-F238E27FC236}">
                <a16:creationId xmlns:a16="http://schemas.microsoft.com/office/drawing/2014/main" id="{A32EDE2E-962C-420C-9BAC-EE9D7B40EDB1}"/>
              </a:ext>
            </a:extLst>
          </p:cNvPr>
          <p:cNvSpPr txBox="1">
            <a:spLocks noChangeArrowheads="1"/>
          </p:cNvSpPr>
          <p:nvPr/>
        </p:nvSpPr>
        <p:spPr bwMode="auto">
          <a:xfrm>
            <a:off x="0" y="5317240"/>
            <a:ext cx="7304312"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NETHERLANDS</a:t>
            </a:r>
          </a:p>
        </p:txBody>
      </p:sp>
      <p:sp>
        <p:nvSpPr>
          <p:cNvPr id="21" name="TextBox 5">
            <a:extLst>
              <a:ext uri="{FF2B5EF4-FFF2-40B4-BE49-F238E27FC236}">
                <a16:creationId xmlns:a16="http://schemas.microsoft.com/office/drawing/2014/main" id="{07F23194-D2B0-4C70-8C96-AAC952879663}"/>
              </a:ext>
            </a:extLst>
          </p:cNvPr>
          <p:cNvSpPr txBox="1">
            <a:spLocks noChangeArrowheads="1"/>
          </p:cNvSpPr>
          <p:nvPr/>
        </p:nvSpPr>
        <p:spPr bwMode="auto">
          <a:xfrm>
            <a:off x="7304313" y="5315999"/>
            <a:ext cx="4887687"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SWITZERLAND</a:t>
            </a:r>
          </a:p>
        </p:txBody>
      </p:sp>
    </p:spTree>
    <p:extLst>
      <p:ext uri="{BB962C8B-B14F-4D97-AF65-F5344CB8AC3E}">
        <p14:creationId xmlns:p14="http://schemas.microsoft.com/office/powerpoint/2010/main" val="1318775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5" descr="IMG_4508.JPG"/>
          <p:cNvPicPr>
            <a:picLocks noChangeAspect="1"/>
          </p:cNvPicPr>
          <p:nvPr/>
        </p:nvPicPr>
        <p:blipFill rotWithShape="1">
          <a:blip r:embed="rId3" cstate="print">
            <a:extLst>
              <a:ext uri="{28A0092B-C50C-407E-A947-70E740481C1C}">
                <a14:useLocalDpi xmlns:a14="http://schemas.microsoft.com/office/drawing/2010/main" val="0"/>
              </a:ext>
            </a:extLst>
          </a:blip>
          <a:srcRect l="8" t="1726" r="-52" b="-869"/>
          <a:stretch/>
        </p:blipFill>
        <p:spPr bwMode="auto">
          <a:xfrm>
            <a:off x="0" y="0"/>
            <a:ext cx="12192000" cy="805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053DD4DB-8CB1-47D0-BE52-3F620022C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69" t="-28" r="2569" b="3538"/>
          <a:stretch/>
        </p:blipFill>
        <p:spPr bwMode="auto">
          <a:xfrm>
            <a:off x="551541" y="4601028"/>
            <a:ext cx="4089049" cy="3066788"/>
          </a:xfrm>
          <a:prstGeom prst="ellipse">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53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895AF-3A11-4672-A5DC-8F3C5C74CCF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41AA4EA-DB20-43AB-93A7-0A28A3915C61}"/>
              </a:ext>
            </a:extLst>
          </p:cNvPr>
          <p:cNvSpPr>
            <a:spLocks noGrp="1"/>
          </p:cNvSpPr>
          <p:nvPr>
            <p:ph idx="1"/>
          </p:nvPr>
        </p:nvSpPr>
        <p:spPr/>
        <p:txBody>
          <a:bodyPr/>
          <a:lstStyle/>
          <a:p>
            <a:r>
              <a:rPr lang="en-US" dirty="0"/>
              <a:t>Introduction to SWARCO</a:t>
            </a:r>
          </a:p>
          <a:p>
            <a:r>
              <a:rPr lang="en-US" dirty="0"/>
              <a:t>Sign technology</a:t>
            </a:r>
          </a:p>
          <a:p>
            <a:r>
              <a:rPr lang="en-US" dirty="0"/>
              <a:t>Signs in the field</a:t>
            </a:r>
          </a:p>
          <a:p>
            <a:r>
              <a:rPr lang="en-US" dirty="0"/>
              <a:t>Key differentiators</a:t>
            </a:r>
          </a:p>
          <a:p>
            <a:r>
              <a:rPr lang="en-US" dirty="0"/>
              <a:t>Procurement tips</a:t>
            </a:r>
          </a:p>
        </p:txBody>
      </p:sp>
    </p:spTree>
    <p:extLst>
      <p:ext uri="{BB962C8B-B14F-4D97-AF65-F5344CB8AC3E}">
        <p14:creationId xmlns:p14="http://schemas.microsoft.com/office/powerpoint/2010/main" val="4148588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3" descr="Y:\Bilder\Schweden\Stockholm\Blechschilder2.jpg"/>
          <p:cNvPicPr>
            <a:picLocks noChangeAspect="1" noChangeArrowheads="1"/>
          </p:cNvPicPr>
          <p:nvPr/>
        </p:nvPicPr>
        <p:blipFill>
          <a:blip r:embed="rId3" cstate="print">
            <a:extLst>
              <a:ext uri="{28A0092B-C50C-407E-A947-70E740481C1C}">
                <a14:useLocalDpi xmlns:a14="http://schemas.microsoft.com/office/drawing/2010/main" val="0"/>
              </a:ext>
            </a:extLst>
          </a:blip>
          <a:srcRect t="5292" b="12688"/>
          <a:stretch>
            <a:fillRect/>
          </a:stretch>
        </p:blipFill>
        <p:spPr bwMode="auto">
          <a:xfrm>
            <a:off x="0" y="-1"/>
            <a:ext cx="12240034" cy="757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825386" y="2967696"/>
            <a:ext cx="2703971" cy="1815882"/>
          </a:xfrm>
          <a:prstGeom prst="rect">
            <a:avLst/>
          </a:prstGeom>
          <a:solidFill>
            <a:srgbClr val="FFFFFF">
              <a:alpha val="52941"/>
            </a:srgbClr>
          </a:solidFill>
        </p:spPr>
        <p:txBody>
          <a:bodyPr wrap="square" rtlCol="0">
            <a:spAutoFit/>
          </a:bodyPr>
          <a:lstStyle/>
          <a:p>
            <a:r>
              <a:rPr lang="en-US" sz="1600" b="1" dirty="0"/>
              <a:t>304 x 136 pixel @ 16 mm</a:t>
            </a:r>
          </a:p>
          <a:p>
            <a:r>
              <a:rPr lang="en-US" sz="1600" b="1" dirty="0"/>
              <a:t>Dimension: 16.4 </a:t>
            </a:r>
            <a:r>
              <a:rPr lang="en-US" sz="1600" b="1" dirty="0" err="1"/>
              <a:t>ft</a:t>
            </a:r>
            <a:r>
              <a:rPr lang="en-US" sz="1600" b="1" dirty="0"/>
              <a:t> x 7.5 </a:t>
            </a:r>
            <a:r>
              <a:rPr lang="en-US" sz="1600" b="1" dirty="0" err="1"/>
              <a:t>ft</a:t>
            </a:r>
            <a:endParaRPr lang="en-US" sz="1600" b="1" dirty="0"/>
          </a:p>
          <a:p>
            <a:r>
              <a:rPr lang="en-US" sz="1600" b="1" dirty="0"/>
              <a:t>Display area: 114 ft</a:t>
            </a:r>
            <a:r>
              <a:rPr lang="en-US" sz="1600" b="1" baseline="30000" dirty="0"/>
              <a:t>2</a:t>
            </a:r>
          </a:p>
          <a:p>
            <a:r>
              <a:rPr lang="en-US" sz="1600" b="1" dirty="0"/>
              <a:t>124,032 LEDs</a:t>
            </a:r>
          </a:p>
          <a:p>
            <a:r>
              <a:rPr lang="en-US" sz="1600" b="1" dirty="0"/>
              <a:t>Typ. Power: 220 W</a:t>
            </a:r>
          </a:p>
          <a:p>
            <a:r>
              <a:rPr lang="en-US" sz="1600" b="1" dirty="0"/>
              <a:t>Cost od Operation: 190.-$ </a:t>
            </a:r>
            <a:r>
              <a:rPr lang="en-US" sz="1600" b="1" dirty="0" err="1"/>
              <a:t>p.a</a:t>
            </a:r>
            <a:endParaRPr lang="en-US" sz="1600" b="1" dirty="0"/>
          </a:p>
          <a:p>
            <a:r>
              <a:rPr lang="en-US" sz="1600" b="1" dirty="0"/>
              <a:t>@ 10 </a:t>
            </a:r>
            <a:r>
              <a:rPr lang="en-US" sz="1600" b="1" dirty="0" err="1"/>
              <a:t>ct</a:t>
            </a:r>
            <a:r>
              <a:rPr lang="en-US" sz="1600" b="1" dirty="0"/>
              <a:t> / kWh</a:t>
            </a:r>
            <a:endParaRPr lang="en-US" baseline="30000" dirty="0"/>
          </a:p>
        </p:txBody>
      </p:sp>
      <p:sp>
        <p:nvSpPr>
          <p:cNvPr id="20" name="TextBox 19"/>
          <p:cNvSpPr txBox="1"/>
          <p:nvPr/>
        </p:nvSpPr>
        <p:spPr>
          <a:xfrm>
            <a:off x="6488542" y="2967696"/>
            <a:ext cx="2805840" cy="1815882"/>
          </a:xfrm>
          <a:prstGeom prst="rect">
            <a:avLst/>
          </a:prstGeom>
          <a:solidFill>
            <a:srgbClr val="FFFFFF">
              <a:alpha val="52157"/>
            </a:srgbClr>
          </a:solidFill>
        </p:spPr>
        <p:txBody>
          <a:bodyPr wrap="square" rtlCol="0">
            <a:spAutoFit/>
          </a:bodyPr>
          <a:lstStyle/>
          <a:p>
            <a:r>
              <a:rPr lang="en-US" sz="1600" b="1" dirty="0"/>
              <a:t>288 x 96 pixel @ 16 mm</a:t>
            </a:r>
          </a:p>
          <a:p>
            <a:r>
              <a:rPr lang="en-US" sz="1600" b="1" dirty="0"/>
              <a:t>Dimension: 15.1 </a:t>
            </a:r>
            <a:r>
              <a:rPr lang="en-US" sz="1600" b="1" dirty="0" err="1"/>
              <a:t>ft</a:t>
            </a:r>
            <a:r>
              <a:rPr lang="en-US" sz="1600" b="1" dirty="0"/>
              <a:t> x 4.9 </a:t>
            </a:r>
            <a:r>
              <a:rPr lang="en-US" sz="1600" b="1" dirty="0" err="1"/>
              <a:t>ft</a:t>
            </a:r>
            <a:endParaRPr lang="en-US" sz="1600" b="1" dirty="0"/>
          </a:p>
          <a:p>
            <a:r>
              <a:rPr lang="en-US" sz="1600" b="1" dirty="0" err="1"/>
              <a:t>Displayarea</a:t>
            </a:r>
            <a:r>
              <a:rPr lang="en-US" sz="1600" b="1" dirty="0"/>
              <a:t>: 76 ft</a:t>
            </a:r>
            <a:r>
              <a:rPr lang="en-US" sz="1600" b="1" baseline="30000" dirty="0"/>
              <a:t>2</a:t>
            </a:r>
          </a:p>
          <a:p>
            <a:r>
              <a:rPr lang="en-US" sz="1600" b="1" dirty="0"/>
              <a:t>82.944 LEDs</a:t>
            </a:r>
          </a:p>
          <a:p>
            <a:r>
              <a:rPr lang="en-US" sz="1600" b="1" dirty="0"/>
              <a:t>Typ. Power: 150 W</a:t>
            </a:r>
          </a:p>
          <a:p>
            <a:r>
              <a:rPr lang="en-US" sz="1600" b="1" dirty="0"/>
              <a:t>Cost od Operation: 130.-$ </a:t>
            </a:r>
            <a:r>
              <a:rPr lang="en-US" sz="1600" b="1" dirty="0" err="1"/>
              <a:t>p.a</a:t>
            </a:r>
            <a:endParaRPr lang="en-US" sz="1600" b="1" dirty="0"/>
          </a:p>
          <a:p>
            <a:r>
              <a:rPr lang="en-US" sz="1600" b="1" dirty="0"/>
              <a:t>@ 10 </a:t>
            </a:r>
            <a:r>
              <a:rPr lang="en-US" sz="1600" b="1" dirty="0" err="1"/>
              <a:t>ct</a:t>
            </a:r>
            <a:r>
              <a:rPr lang="en-US" sz="1600" b="1" dirty="0"/>
              <a:t> / kWh</a:t>
            </a:r>
            <a:endParaRPr lang="en-US" baseline="30000" dirty="0"/>
          </a:p>
        </p:txBody>
      </p:sp>
      <p:cxnSp>
        <p:nvCxnSpPr>
          <p:cNvPr id="8" name="Elbow Connector 7"/>
          <p:cNvCxnSpPr/>
          <p:nvPr/>
        </p:nvCxnSpPr>
        <p:spPr>
          <a:xfrm rot="5400000">
            <a:off x="3252789" y="3119437"/>
            <a:ext cx="866775" cy="171450"/>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21" name="Elbow Connector 20"/>
          <p:cNvCxnSpPr/>
          <p:nvPr/>
        </p:nvCxnSpPr>
        <p:spPr>
          <a:xfrm rot="16200000" flipH="1">
            <a:off x="7948613" y="3173049"/>
            <a:ext cx="866775" cy="171450"/>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8FCB6389-7F2F-44F8-A8C8-58BB5D2735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FD8BAD7-F109-4A1B-92E1-292B3C0E02F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035DAA-F84F-4FDE-AC5B-642BAF4604A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3" name="TextBox 3">
            <a:extLst>
              <a:ext uri="{FF2B5EF4-FFF2-40B4-BE49-F238E27FC236}">
                <a16:creationId xmlns:a16="http://schemas.microsoft.com/office/drawing/2014/main" id="{839C3881-6225-46D3-B41E-3C7A4732B0BD}"/>
              </a:ext>
            </a:extLst>
          </p:cNvPr>
          <p:cNvSpPr txBox="1">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STOCKHOLM</a:t>
            </a:r>
          </a:p>
        </p:txBody>
      </p:sp>
    </p:spTree>
    <p:extLst>
      <p:ext uri="{BB962C8B-B14F-4D97-AF65-F5344CB8AC3E}">
        <p14:creationId xmlns:p14="http://schemas.microsoft.com/office/powerpoint/2010/main" val="171229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Grafik 6" descr="P1010069.JPG"/>
          <p:cNvPicPr>
            <a:picLocks noChangeAspect="1"/>
          </p:cNvPicPr>
          <p:nvPr/>
        </p:nvPicPr>
        <p:blipFill rotWithShape="1">
          <a:blip r:embed="rId3">
            <a:extLst>
              <a:ext uri="{28A0092B-C50C-407E-A947-70E740481C1C}">
                <a14:useLocalDpi xmlns:a14="http://schemas.microsoft.com/office/drawing/2010/main" val="0"/>
              </a:ext>
            </a:extLst>
          </a:blip>
          <a:srcRect t="9652" b="1534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3" name="TextBox 5"/>
          <p:cNvSpPr txBox="1">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1600">
                <a:solidFill>
                  <a:schemeClr val="tx1"/>
                </a:solidFill>
                <a:latin typeface="Arial" panose="020B0604020202020204" pitchFamily="34" charset="0"/>
                <a:ea typeface="ヒラギノ角ゴ Pro W3"/>
                <a:cs typeface="ヒラギノ角ゴ Pro W3"/>
              </a:defRPr>
            </a:lvl1pPr>
            <a:lvl2pPr marL="742950" indent="-285750">
              <a:defRPr sz="1600">
                <a:solidFill>
                  <a:schemeClr val="tx1"/>
                </a:solidFill>
                <a:latin typeface="Arial" panose="020B0604020202020204" pitchFamily="34" charset="0"/>
                <a:ea typeface="ヒラギノ角ゴ Pro W3"/>
                <a:cs typeface="ヒラギノ角ゴ Pro W3"/>
              </a:defRPr>
            </a:lvl2pPr>
            <a:lvl3pPr marL="1143000" indent="-228600">
              <a:defRPr sz="1600">
                <a:solidFill>
                  <a:schemeClr val="tx1"/>
                </a:solidFill>
                <a:latin typeface="Arial" panose="020B0604020202020204" pitchFamily="34" charset="0"/>
                <a:ea typeface="ヒラギノ角ゴ Pro W3"/>
                <a:cs typeface="ヒラギノ角ゴ Pro W3"/>
              </a:defRPr>
            </a:lvl3pPr>
            <a:lvl4pPr marL="1600200" indent="-228600">
              <a:defRPr sz="1600">
                <a:solidFill>
                  <a:schemeClr val="tx1"/>
                </a:solidFill>
                <a:latin typeface="Arial" panose="020B0604020202020204" pitchFamily="34" charset="0"/>
                <a:ea typeface="ヒラギノ角ゴ Pro W3"/>
                <a:cs typeface="ヒラギノ角ゴ Pro W3"/>
              </a:defRPr>
            </a:lvl4pPr>
            <a:lvl5pPr marL="2057400" indent="-228600">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ヒラギノ角ゴ Pro W3"/>
                <a:cs typeface="ヒラギノ角ゴ Pro W3"/>
              </a:defRPr>
            </a:lvl9pPr>
          </a:lstStyle>
          <a:p>
            <a:pPr algn="ctr">
              <a:lnSpc>
                <a:spcPct val="90000"/>
              </a:lnSpc>
              <a:spcBef>
                <a:spcPct val="0"/>
              </a:spcBef>
              <a:spcAft>
                <a:spcPts val="600"/>
              </a:spcAft>
            </a:pPr>
            <a:r>
              <a:rPr lang="en-US" altLang="en-US" sz="3600" b="1" dirty="0">
                <a:solidFill>
                  <a:schemeClr val="tx1">
                    <a:lumMod val="85000"/>
                    <a:lumOff val="15000"/>
                  </a:schemeClr>
                </a:solidFill>
                <a:ea typeface="+mj-ea"/>
                <a:cs typeface="Arial" panose="020B0604020202020204" pitchFamily="34" charset="0"/>
              </a:rPr>
              <a:t>GERMANY</a:t>
            </a:r>
          </a:p>
        </p:txBody>
      </p:sp>
    </p:spTree>
    <p:extLst>
      <p:ext uri="{BB962C8B-B14F-4D97-AF65-F5344CB8AC3E}">
        <p14:creationId xmlns:p14="http://schemas.microsoft.com/office/powerpoint/2010/main" val="3482700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266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7955150E-4B13-487F-9016-43108A5FBAA9}"/>
              </a:ext>
            </a:extLst>
          </p:cNvPr>
          <p:cNvSpPr/>
          <p:nvPr/>
        </p:nvSpPr>
        <p:spPr>
          <a:xfrm>
            <a:off x="-478971" y="3243671"/>
            <a:ext cx="4725493" cy="4725493"/>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5574" y="4043314"/>
            <a:ext cx="3668485" cy="261983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544 x 144 pixel @ 25 mm</a:t>
            </a:r>
          </a:p>
          <a:p>
            <a:pPr indent="-228600">
              <a:lnSpc>
                <a:spcPct val="90000"/>
              </a:lnSpc>
              <a:spcAft>
                <a:spcPts val="600"/>
              </a:spcAft>
              <a:buFont typeface="Arial" panose="020B0604020202020204" pitchFamily="34" charset="0"/>
              <a:buChar char="•"/>
            </a:pPr>
            <a:r>
              <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Dimension: 44.6 </a:t>
            </a:r>
            <a:r>
              <a:rPr lang="en-US" b="1" dirty="0" err="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ft</a:t>
            </a:r>
            <a:r>
              <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x 11.8 </a:t>
            </a:r>
            <a:r>
              <a:rPr lang="en-US" b="1" dirty="0" err="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ft</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b="1" dirty="0" err="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Displayarea</a:t>
            </a:r>
            <a:r>
              <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527 ft</a:t>
            </a:r>
            <a:r>
              <a:rPr lang="en-US" b="1" baseline="300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a:t>
            </a:r>
          </a:p>
          <a:p>
            <a:pPr indent="-228600">
              <a:lnSpc>
                <a:spcPct val="90000"/>
              </a:lnSpc>
              <a:spcAft>
                <a:spcPts val="600"/>
              </a:spcAft>
              <a:buFont typeface="Arial" panose="020B0604020202020204" pitchFamily="34" charset="0"/>
              <a:buChar char="•"/>
            </a:pPr>
            <a:r>
              <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235,008 LEDs</a:t>
            </a:r>
          </a:p>
          <a:p>
            <a:pPr indent="-228600">
              <a:lnSpc>
                <a:spcPct val="90000"/>
              </a:lnSpc>
              <a:spcAft>
                <a:spcPts val="600"/>
              </a:spcAft>
              <a:buFont typeface="Arial" panose="020B0604020202020204" pitchFamily="34" charset="0"/>
              <a:buChar char="•"/>
            </a:pPr>
            <a:r>
              <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Typ. Power: 1,000 W</a:t>
            </a:r>
          </a:p>
          <a:p>
            <a:pPr indent="-228600">
              <a:lnSpc>
                <a:spcPct val="90000"/>
              </a:lnSpc>
              <a:spcAft>
                <a:spcPts val="600"/>
              </a:spcAft>
              <a:buFont typeface="Arial" panose="020B0604020202020204" pitchFamily="34" charset="0"/>
              <a:buChar char="•"/>
            </a:pPr>
            <a:r>
              <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Cost od Operation: 740.-$ </a:t>
            </a:r>
            <a:r>
              <a:rPr lang="en-US" b="1" dirty="0" err="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p.a</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10 </a:t>
            </a:r>
            <a:r>
              <a:rPr lang="en-US" b="1" dirty="0" err="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ct</a:t>
            </a:r>
            <a:r>
              <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 kWh</a:t>
            </a:r>
            <a:endParaRPr lang="en-US" baseline="300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321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10F51E-8938-4CF9-A9AD-0481CFA73D9E}"/>
              </a:ext>
            </a:extLst>
          </p:cNvPr>
          <p:cNvSpPr/>
          <p:nvPr/>
        </p:nvSpPr>
        <p:spPr>
          <a:xfrm>
            <a:off x="0" y="0"/>
            <a:ext cx="12192000" cy="6585438"/>
          </a:xfrm>
          <a:prstGeom prst="rect">
            <a:avLst/>
          </a:prstGeom>
          <a:gradFill flip="none" rotWithShape="1">
            <a:gsLst>
              <a:gs pos="0">
                <a:srgbClr val="898989">
                  <a:shade val="30000"/>
                  <a:satMod val="115000"/>
                </a:srgbClr>
              </a:gs>
              <a:gs pos="50000">
                <a:srgbClr val="898989">
                  <a:shade val="67500"/>
                  <a:satMod val="115000"/>
                </a:srgbClr>
              </a:gs>
              <a:gs pos="100000">
                <a:srgbClr val="898989">
                  <a:shade val="100000"/>
                  <a:satMod val="115000"/>
                </a:srgbClr>
              </a:gs>
            </a:gsLst>
            <a:lin ang="162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EDA2A4-215A-47BA-882B-48ED81C172BC}"/>
              </a:ext>
            </a:extLst>
          </p:cNvPr>
          <p:cNvSpPr>
            <a:spLocks noGrp="1"/>
          </p:cNvSpPr>
          <p:nvPr>
            <p:ph type="title"/>
          </p:nvPr>
        </p:nvSpPr>
        <p:spPr/>
        <p:txBody>
          <a:bodyPr>
            <a:normAutofit/>
          </a:bodyPr>
          <a:lstStyle/>
          <a:p>
            <a:r>
              <a:rPr lang="en-US" sz="6000" dirty="0">
                <a:solidFill>
                  <a:schemeClr val="bg1"/>
                </a:solidFill>
              </a:rPr>
              <a:t>Key Differentiators</a:t>
            </a:r>
          </a:p>
        </p:txBody>
      </p:sp>
      <p:sp>
        <p:nvSpPr>
          <p:cNvPr id="4" name="Text Placeholder 3">
            <a:extLst>
              <a:ext uri="{FF2B5EF4-FFF2-40B4-BE49-F238E27FC236}">
                <a16:creationId xmlns:a16="http://schemas.microsoft.com/office/drawing/2014/main" id="{D5AA6907-547D-4D86-863A-C3B2F85034A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3684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7">
            <a:extLst>
              <a:ext uri="{FF2B5EF4-FFF2-40B4-BE49-F238E27FC236}">
                <a16:creationId xmlns:a16="http://schemas.microsoft.com/office/drawing/2014/main" id="{58D24EAE-8460-47C3-A16D-07A58C13993C}"/>
              </a:ext>
            </a:extLst>
          </p:cNvPr>
          <p:cNvSpPr txBox="1">
            <a:spLocks/>
          </p:cNvSpPr>
          <p:nvPr/>
        </p:nvSpPr>
        <p:spPr>
          <a:xfrm>
            <a:off x="3507719" y="3848800"/>
            <a:ext cx="5176562"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Lowest in the industry for all components &amp; sign</a:t>
            </a:r>
          </a:p>
        </p:txBody>
      </p:sp>
      <p:cxnSp>
        <p:nvCxnSpPr>
          <p:cNvPr id="21" name="Straight Connector 20">
            <a:extLst>
              <a:ext uri="{FF2B5EF4-FFF2-40B4-BE49-F238E27FC236}">
                <a16:creationId xmlns:a16="http://schemas.microsoft.com/office/drawing/2014/main" id="{A58AC1B9-F642-4E69-A668-3207F940A535}"/>
              </a:ext>
            </a:extLst>
          </p:cNvPr>
          <p:cNvCxnSpPr>
            <a:cxnSpLocks/>
          </p:cNvCxnSpPr>
          <p:nvPr/>
        </p:nvCxnSpPr>
        <p:spPr>
          <a:xfrm>
            <a:off x="4067175" y="3669771"/>
            <a:ext cx="405765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7BCBC7A-8FB6-4DFB-8D58-09491346B8D4}"/>
              </a:ext>
            </a:extLst>
          </p:cNvPr>
          <p:cNvGrpSpPr/>
          <p:nvPr/>
        </p:nvGrpSpPr>
        <p:grpSpPr>
          <a:xfrm>
            <a:off x="3507719" y="1523970"/>
            <a:ext cx="5176562" cy="1966773"/>
            <a:chOff x="-795464" y="1685895"/>
            <a:chExt cx="5176562" cy="1966773"/>
          </a:xfrm>
        </p:grpSpPr>
        <p:pic>
          <p:nvPicPr>
            <p:cNvPr id="20" name="Picture 19" descr="Power">
              <a:extLst>
                <a:ext uri="{FF2B5EF4-FFF2-40B4-BE49-F238E27FC236}">
                  <a16:creationId xmlns:a16="http://schemas.microsoft.com/office/drawing/2014/main" id="{8E088FC9-BAF8-4E6E-A93E-1569809FF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9698" y="1685895"/>
              <a:ext cx="1026239" cy="1026239"/>
            </a:xfrm>
            <a:prstGeom prst="rect">
              <a:avLst/>
            </a:prstGeom>
          </p:spPr>
        </p:pic>
        <p:sp>
          <p:nvSpPr>
            <p:cNvPr id="22" name="Content Placeholder 7">
              <a:extLst>
                <a:ext uri="{FF2B5EF4-FFF2-40B4-BE49-F238E27FC236}">
                  <a16:creationId xmlns:a16="http://schemas.microsoft.com/office/drawing/2014/main" id="{31A9391A-7F10-4FBA-9081-A2327AD8C693}"/>
                </a:ext>
              </a:extLst>
            </p:cNvPr>
            <p:cNvSpPr txBox="1">
              <a:spLocks/>
            </p:cNvSpPr>
            <p:nvPr/>
          </p:nvSpPr>
          <p:spPr>
            <a:xfrm>
              <a:off x="-795464" y="3194048"/>
              <a:ext cx="5176562"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Low Power Draw</a:t>
              </a:r>
            </a:p>
          </p:txBody>
        </p:sp>
      </p:grpSp>
    </p:spTree>
    <p:extLst>
      <p:ext uri="{BB962C8B-B14F-4D97-AF65-F5344CB8AC3E}">
        <p14:creationId xmlns:p14="http://schemas.microsoft.com/office/powerpoint/2010/main" val="3190965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1000"/>
                                        <p:tgtEl>
                                          <p:spTgt spid="32"/>
                                        </p:tgtEl>
                                      </p:cBhvr>
                                    </p:animEffect>
                                  </p:childTnLst>
                                </p:cTn>
                              </p:par>
                              <p:par>
                                <p:cTn id="8" presetID="42" presetClass="path" presetSubtype="0" decel="100000" fill="hold" nodeType="withEffect">
                                  <p:stCondLst>
                                    <p:cond delay="0"/>
                                  </p:stCondLst>
                                  <p:childTnLst>
                                    <p:animMotion origin="layout" path="M 0 -0.49722 L 0 7.40741E-7 " pathEditMode="relative" rAng="0" ptsTypes="AA">
                                      <p:cBhvr>
                                        <p:cTn id="9" dur="1000" fill="hold"/>
                                        <p:tgtEl>
                                          <p:spTgt spid="32"/>
                                        </p:tgtEl>
                                        <p:attrNameLst>
                                          <p:attrName>ppt_x</p:attrName>
                                          <p:attrName>ppt_y</p:attrName>
                                        </p:attrNameLst>
                                      </p:cBhvr>
                                      <p:rCtr x="0" y="24861"/>
                                    </p:animMotion>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1000"/>
                                        <p:tgtEl>
                                          <p:spTgt spid="19"/>
                                        </p:tgtEl>
                                      </p:cBhvr>
                                    </p:animEffect>
                                  </p:childTnLst>
                                </p:cTn>
                              </p:par>
                              <p:par>
                                <p:cTn id="18" presetID="64" presetClass="path" presetSubtype="0" decel="100000" fill="hold" grpId="1" nodeType="withEffect">
                                  <p:stCondLst>
                                    <p:cond delay="0"/>
                                  </p:stCondLst>
                                  <p:childTnLst>
                                    <p:animMotion origin="layout" path="M 0 0.52107 L 0 -4.44444E-6 " pathEditMode="relative" rAng="0" ptsTypes="AA">
                                      <p:cBhvr>
                                        <p:cTn id="19" dur="1000" fill="hold"/>
                                        <p:tgtEl>
                                          <p:spTgt spid="19"/>
                                        </p:tgtEl>
                                        <p:attrNameLst>
                                          <p:attrName>ppt_x</p:attrName>
                                          <p:attrName>ppt_y</p:attrName>
                                        </p:attrNameLst>
                                      </p:cBhvr>
                                      <p:rCtr x="0" y="-26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7">
            <a:extLst>
              <a:ext uri="{FF2B5EF4-FFF2-40B4-BE49-F238E27FC236}">
                <a16:creationId xmlns:a16="http://schemas.microsoft.com/office/drawing/2014/main" id="{58D24EAE-8460-47C3-A16D-07A58C13993C}"/>
              </a:ext>
            </a:extLst>
          </p:cNvPr>
          <p:cNvSpPr txBox="1">
            <a:spLocks/>
          </p:cNvSpPr>
          <p:nvPr/>
        </p:nvSpPr>
        <p:spPr>
          <a:xfrm>
            <a:off x="3507719" y="3848800"/>
            <a:ext cx="5176562"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Proprietary Precision Optic technology focuses light for unrivaled legibility</a:t>
            </a:r>
          </a:p>
        </p:txBody>
      </p:sp>
      <p:cxnSp>
        <p:nvCxnSpPr>
          <p:cNvPr id="21" name="Straight Connector 20">
            <a:extLst>
              <a:ext uri="{FF2B5EF4-FFF2-40B4-BE49-F238E27FC236}">
                <a16:creationId xmlns:a16="http://schemas.microsoft.com/office/drawing/2014/main" id="{A58AC1B9-F642-4E69-A668-3207F940A535}"/>
              </a:ext>
            </a:extLst>
          </p:cNvPr>
          <p:cNvCxnSpPr>
            <a:cxnSpLocks/>
          </p:cNvCxnSpPr>
          <p:nvPr/>
        </p:nvCxnSpPr>
        <p:spPr>
          <a:xfrm>
            <a:off x="4067175" y="3669771"/>
            <a:ext cx="405765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7BCBC7A-8FB6-4DFB-8D58-09491346B8D4}"/>
              </a:ext>
            </a:extLst>
          </p:cNvPr>
          <p:cNvGrpSpPr/>
          <p:nvPr/>
        </p:nvGrpSpPr>
        <p:grpSpPr>
          <a:xfrm>
            <a:off x="3507719" y="1523970"/>
            <a:ext cx="5176562" cy="1966773"/>
            <a:chOff x="-795464" y="1685895"/>
            <a:chExt cx="5176562" cy="1966773"/>
          </a:xfrm>
        </p:grpSpPr>
        <p:pic>
          <p:nvPicPr>
            <p:cNvPr id="20" name="Picture 19" descr="Eye">
              <a:extLst>
                <a:ext uri="{FF2B5EF4-FFF2-40B4-BE49-F238E27FC236}">
                  <a16:creationId xmlns:a16="http://schemas.microsoft.com/office/drawing/2014/main" id="{8E088FC9-BAF8-4E6E-A93E-1569809FF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9698" y="1685895"/>
              <a:ext cx="1026239" cy="1026239"/>
            </a:xfrm>
            <a:prstGeom prst="rect">
              <a:avLst/>
            </a:prstGeom>
          </p:spPr>
        </p:pic>
        <p:sp>
          <p:nvSpPr>
            <p:cNvPr id="22" name="Content Placeholder 7">
              <a:extLst>
                <a:ext uri="{FF2B5EF4-FFF2-40B4-BE49-F238E27FC236}">
                  <a16:creationId xmlns:a16="http://schemas.microsoft.com/office/drawing/2014/main" id="{31A9391A-7F10-4FBA-9081-A2327AD8C693}"/>
                </a:ext>
              </a:extLst>
            </p:cNvPr>
            <p:cNvSpPr txBox="1">
              <a:spLocks/>
            </p:cNvSpPr>
            <p:nvPr/>
          </p:nvSpPr>
          <p:spPr>
            <a:xfrm>
              <a:off x="-795464" y="3194048"/>
              <a:ext cx="5176562"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Legibility</a:t>
              </a:r>
            </a:p>
          </p:txBody>
        </p:sp>
      </p:grpSp>
    </p:spTree>
    <p:extLst>
      <p:ext uri="{BB962C8B-B14F-4D97-AF65-F5344CB8AC3E}">
        <p14:creationId xmlns:p14="http://schemas.microsoft.com/office/powerpoint/2010/main" val="2212722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1000"/>
                                        <p:tgtEl>
                                          <p:spTgt spid="32"/>
                                        </p:tgtEl>
                                      </p:cBhvr>
                                    </p:animEffect>
                                  </p:childTnLst>
                                </p:cTn>
                              </p:par>
                              <p:par>
                                <p:cTn id="8" presetID="42" presetClass="path" presetSubtype="0" decel="100000" fill="hold" nodeType="withEffect">
                                  <p:stCondLst>
                                    <p:cond delay="0"/>
                                  </p:stCondLst>
                                  <p:childTnLst>
                                    <p:animMotion origin="layout" path="M 0 -0.49722 L 0 7.40741E-7 " pathEditMode="relative" rAng="0" ptsTypes="AA">
                                      <p:cBhvr>
                                        <p:cTn id="9" dur="1000" fill="hold"/>
                                        <p:tgtEl>
                                          <p:spTgt spid="32"/>
                                        </p:tgtEl>
                                        <p:attrNameLst>
                                          <p:attrName>ppt_x</p:attrName>
                                          <p:attrName>ppt_y</p:attrName>
                                        </p:attrNameLst>
                                      </p:cBhvr>
                                      <p:rCtr x="0" y="24861"/>
                                    </p:animMotion>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1000"/>
                                        <p:tgtEl>
                                          <p:spTgt spid="19"/>
                                        </p:tgtEl>
                                      </p:cBhvr>
                                    </p:animEffect>
                                  </p:childTnLst>
                                </p:cTn>
                              </p:par>
                              <p:par>
                                <p:cTn id="18" presetID="64" presetClass="path" presetSubtype="0" decel="100000" fill="hold" grpId="1" nodeType="withEffect">
                                  <p:stCondLst>
                                    <p:cond delay="0"/>
                                  </p:stCondLst>
                                  <p:childTnLst>
                                    <p:animMotion origin="layout" path="M 0 0.52107 L 0 -4.44444E-6 " pathEditMode="relative" rAng="0" ptsTypes="AA">
                                      <p:cBhvr>
                                        <p:cTn id="19" dur="1000" fill="hold"/>
                                        <p:tgtEl>
                                          <p:spTgt spid="19"/>
                                        </p:tgtEl>
                                        <p:attrNameLst>
                                          <p:attrName>ppt_x</p:attrName>
                                          <p:attrName>ppt_y</p:attrName>
                                        </p:attrNameLst>
                                      </p:cBhvr>
                                      <p:rCtr x="0" y="-26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7">
            <a:extLst>
              <a:ext uri="{FF2B5EF4-FFF2-40B4-BE49-F238E27FC236}">
                <a16:creationId xmlns:a16="http://schemas.microsoft.com/office/drawing/2014/main" id="{58D24EAE-8460-47C3-A16D-07A58C13993C}"/>
              </a:ext>
            </a:extLst>
          </p:cNvPr>
          <p:cNvSpPr txBox="1">
            <a:spLocks/>
          </p:cNvSpPr>
          <p:nvPr/>
        </p:nvSpPr>
        <p:spPr>
          <a:xfrm>
            <a:off x="3507719" y="3848800"/>
            <a:ext cx="5176562"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3-in-1 RGB LED offers:</a:t>
            </a:r>
          </a:p>
          <a:p>
            <a:pPr algn="ctr">
              <a:buFont typeface="Wingdings" panose="05000000000000000000" pitchFamily="2" charset="2"/>
              <a:buChar char="ü"/>
            </a:pPr>
            <a:r>
              <a:rPr lang="en-US" sz="2400" dirty="0"/>
              <a:t> Reduced temperature</a:t>
            </a:r>
          </a:p>
          <a:p>
            <a:pPr algn="ctr">
              <a:spcBef>
                <a:spcPts val="400"/>
              </a:spcBef>
              <a:buFont typeface="Wingdings" panose="05000000000000000000" pitchFamily="2" charset="2"/>
              <a:buChar char="ü"/>
            </a:pPr>
            <a:r>
              <a:rPr lang="en-US" sz="2400" dirty="0"/>
              <a:t> Longer life</a:t>
            </a:r>
          </a:p>
          <a:p>
            <a:pPr algn="ctr">
              <a:spcBef>
                <a:spcPts val="400"/>
              </a:spcBef>
              <a:buFont typeface="Wingdings" panose="05000000000000000000" pitchFamily="2" charset="2"/>
              <a:buChar char="ü"/>
            </a:pPr>
            <a:r>
              <a:rPr lang="en-US" sz="2400" dirty="0"/>
              <a:t> Smaller pixel pitch</a:t>
            </a:r>
          </a:p>
          <a:p>
            <a:pPr algn="ctr">
              <a:spcBef>
                <a:spcPts val="400"/>
              </a:spcBef>
              <a:buFont typeface="Wingdings" panose="05000000000000000000" pitchFamily="2" charset="2"/>
              <a:buChar char="ü"/>
            </a:pPr>
            <a:r>
              <a:rPr lang="en-US" sz="2400" dirty="0"/>
              <a:t> Clearer graphics</a:t>
            </a:r>
          </a:p>
          <a:p>
            <a:pPr marL="0" indent="0" algn="ctr">
              <a:buFont typeface="Arial" panose="020B0604020202020204" pitchFamily="34" charset="0"/>
              <a:buNone/>
            </a:pPr>
            <a:endParaRPr lang="en-US" sz="2400" dirty="0"/>
          </a:p>
        </p:txBody>
      </p:sp>
      <p:cxnSp>
        <p:nvCxnSpPr>
          <p:cNvPr id="21" name="Straight Connector 20">
            <a:extLst>
              <a:ext uri="{FF2B5EF4-FFF2-40B4-BE49-F238E27FC236}">
                <a16:creationId xmlns:a16="http://schemas.microsoft.com/office/drawing/2014/main" id="{A58AC1B9-F642-4E69-A668-3207F940A535}"/>
              </a:ext>
            </a:extLst>
          </p:cNvPr>
          <p:cNvCxnSpPr>
            <a:cxnSpLocks/>
          </p:cNvCxnSpPr>
          <p:nvPr/>
        </p:nvCxnSpPr>
        <p:spPr>
          <a:xfrm>
            <a:off x="4067175" y="3669771"/>
            <a:ext cx="405765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7BCBC7A-8FB6-4DFB-8D58-09491346B8D4}"/>
              </a:ext>
            </a:extLst>
          </p:cNvPr>
          <p:cNvGrpSpPr/>
          <p:nvPr/>
        </p:nvGrpSpPr>
        <p:grpSpPr>
          <a:xfrm>
            <a:off x="3507719" y="1523970"/>
            <a:ext cx="5176562" cy="1966773"/>
            <a:chOff x="-795464" y="1685895"/>
            <a:chExt cx="5176562" cy="1966773"/>
          </a:xfrm>
        </p:grpSpPr>
        <p:pic>
          <p:nvPicPr>
            <p:cNvPr id="20" name="Picture 19" descr="Lightbulb">
              <a:extLst>
                <a:ext uri="{FF2B5EF4-FFF2-40B4-BE49-F238E27FC236}">
                  <a16:creationId xmlns:a16="http://schemas.microsoft.com/office/drawing/2014/main" id="{8E088FC9-BAF8-4E6E-A93E-1569809FF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9698" y="1685895"/>
              <a:ext cx="1026239" cy="1026239"/>
            </a:xfrm>
            <a:prstGeom prst="rect">
              <a:avLst/>
            </a:prstGeom>
          </p:spPr>
        </p:pic>
        <p:sp>
          <p:nvSpPr>
            <p:cNvPr id="22" name="Content Placeholder 7">
              <a:extLst>
                <a:ext uri="{FF2B5EF4-FFF2-40B4-BE49-F238E27FC236}">
                  <a16:creationId xmlns:a16="http://schemas.microsoft.com/office/drawing/2014/main" id="{31A9391A-7F10-4FBA-9081-A2327AD8C693}"/>
                </a:ext>
              </a:extLst>
            </p:cNvPr>
            <p:cNvSpPr txBox="1">
              <a:spLocks/>
            </p:cNvSpPr>
            <p:nvPr/>
          </p:nvSpPr>
          <p:spPr>
            <a:xfrm>
              <a:off x="-795464" y="3194048"/>
              <a:ext cx="5176562"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Lighting Technology</a:t>
              </a:r>
            </a:p>
          </p:txBody>
        </p:sp>
      </p:grpSp>
    </p:spTree>
    <p:extLst>
      <p:ext uri="{BB962C8B-B14F-4D97-AF65-F5344CB8AC3E}">
        <p14:creationId xmlns:p14="http://schemas.microsoft.com/office/powerpoint/2010/main" val="3343957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1000"/>
                                        <p:tgtEl>
                                          <p:spTgt spid="32"/>
                                        </p:tgtEl>
                                      </p:cBhvr>
                                    </p:animEffect>
                                  </p:childTnLst>
                                </p:cTn>
                              </p:par>
                              <p:par>
                                <p:cTn id="8" presetID="42" presetClass="path" presetSubtype="0" decel="100000" fill="hold" nodeType="withEffect">
                                  <p:stCondLst>
                                    <p:cond delay="0"/>
                                  </p:stCondLst>
                                  <p:childTnLst>
                                    <p:animMotion origin="layout" path="M 0 -0.49722 L 0 7.40741E-7 " pathEditMode="relative" rAng="0" ptsTypes="AA">
                                      <p:cBhvr>
                                        <p:cTn id="9" dur="1000" fill="hold"/>
                                        <p:tgtEl>
                                          <p:spTgt spid="32"/>
                                        </p:tgtEl>
                                        <p:attrNameLst>
                                          <p:attrName>ppt_x</p:attrName>
                                          <p:attrName>ppt_y</p:attrName>
                                        </p:attrNameLst>
                                      </p:cBhvr>
                                      <p:rCtr x="0" y="24861"/>
                                    </p:animMotion>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1000"/>
                                        <p:tgtEl>
                                          <p:spTgt spid="19"/>
                                        </p:tgtEl>
                                      </p:cBhvr>
                                    </p:animEffect>
                                  </p:childTnLst>
                                </p:cTn>
                              </p:par>
                              <p:par>
                                <p:cTn id="18" presetID="64" presetClass="path" presetSubtype="0" decel="100000" fill="hold" grpId="1" nodeType="withEffect">
                                  <p:stCondLst>
                                    <p:cond delay="0"/>
                                  </p:stCondLst>
                                  <p:childTnLst>
                                    <p:animMotion origin="layout" path="M 0 0.52107 L 0 -4.44444E-6 " pathEditMode="relative" rAng="0" ptsTypes="AA">
                                      <p:cBhvr>
                                        <p:cTn id="19" dur="1000" fill="hold"/>
                                        <p:tgtEl>
                                          <p:spTgt spid="19"/>
                                        </p:tgtEl>
                                        <p:attrNameLst>
                                          <p:attrName>ppt_x</p:attrName>
                                          <p:attrName>ppt_y</p:attrName>
                                        </p:attrNameLst>
                                      </p:cBhvr>
                                      <p:rCtr x="0" y="-26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7">
            <a:extLst>
              <a:ext uri="{FF2B5EF4-FFF2-40B4-BE49-F238E27FC236}">
                <a16:creationId xmlns:a16="http://schemas.microsoft.com/office/drawing/2014/main" id="{58D24EAE-8460-47C3-A16D-07A58C13993C}"/>
              </a:ext>
            </a:extLst>
          </p:cNvPr>
          <p:cNvSpPr txBox="1">
            <a:spLocks/>
          </p:cNvSpPr>
          <p:nvPr/>
        </p:nvSpPr>
        <p:spPr>
          <a:xfrm>
            <a:off x="3507719" y="3848800"/>
            <a:ext cx="5176562"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Longest mean time between failure in industry</a:t>
            </a:r>
          </a:p>
          <a:p>
            <a:pPr marL="0" indent="0" algn="ctr">
              <a:buNone/>
            </a:pPr>
            <a:r>
              <a:rPr lang="en-US" sz="2400" dirty="0"/>
              <a:t>Very little maintenance required</a:t>
            </a:r>
          </a:p>
        </p:txBody>
      </p:sp>
      <p:cxnSp>
        <p:nvCxnSpPr>
          <p:cNvPr id="21" name="Straight Connector 20">
            <a:extLst>
              <a:ext uri="{FF2B5EF4-FFF2-40B4-BE49-F238E27FC236}">
                <a16:creationId xmlns:a16="http://schemas.microsoft.com/office/drawing/2014/main" id="{A58AC1B9-F642-4E69-A668-3207F940A535}"/>
              </a:ext>
            </a:extLst>
          </p:cNvPr>
          <p:cNvCxnSpPr>
            <a:cxnSpLocks/>
          </p:cNvCxnSpPr>
          <p:nvPr/>
        </p:nvCxnSpPr>
        <p:spPr>
          <a:xfrm>
            <a:off x="4067175" y="3669771"/>
            <a:ext cx="405765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7BCBC7A-8FB6-4DFB-8D58-09491346B8D4}"/>
              </a:ext>
            </a:extLst>
          </p:cNvPr>
          <p:cNvGrpSpPr/>
          <p:nvPr/>
        </p:nvGrpSpPr>
        <p:grpSpPr>
          <a:xfrm>
            <a:off x="3507719" y="1523970"/>
            <a:ext cx="5176562" cy="1966773"/>
            <a:chOff x="-795464" y="1685895"/>
            <a:chExt cx="5176562" cy="1966773"/>
          </a:xfrm>
        </p:grpSpPr>
        <p:pic>
          <p:nvPicPr>
            <p:cNvPr id="20" name="Picture 19" descr="Handshake">
              <a:extLst>
                <a:ext uri="{FF2B5EF4-FFF2-40B4-BE49-F238E27FC236}">
                  <a16:creationId xmlns:a16="http://schemas.microsoft.com/office/drawing/2014/main" id="{8E088FC9-BAF8-4E6E-A93E-1569809FF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9698" y="1685895"/>
              <a:ext cx="1026239" cy="1026239"/>
            </a:xfrm>
            <a:prstGeom prst="rect">
              <a:avLst/>
            </a:prstGeom>
          </p:spPr>
        </p:pic>
        <p:sp>
          <p:nvSpPr>
            <p:cNvPr id="22" name="Content Placeholder 7">
              <a:extLst>
                <a:ext uri="{FF2B5EF4-FFF2-40B4-BE49-F238E27FC236}">
                  <a16:creationId xmlns:a16="http://schemas.microsoft.com/office/drawing/2014/main" id="{31A9391A-7F10-4FBA-9081-A2327AD8C693}"/>
                </a:ext>
              </a:extLst>
            </p:cNvPr>
            <p:cNvSpPr txBox="1">
              <a:spLocks/>
            </p:cNvSpPr>
            <p:nvPr/>
          </p:nvSpPr>
          <p:spPr>
            <a:xfrm>
              <a:off x="-795464" y="3194048"/>
              <a:ext cx="5176562"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Reliability</a:t>
              </a:r>
            </a:p>
          </p:txBody>
        </p:sp>
      </p:grpSp>
    </p:spTree>
    <p:extLst>
      <p:ext uri="{BB962C8B-B14F-4D97-AF65-F5344CB8AC3E}">
        <p14:creationId xmlns:p14="http://schemas.microsoft.com/office/powerpoint/2010/main" val="3577471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1000"/>
                                        <p:tgtEl>
                                          <p:spTgt spid="32"/>
                                        </p:tgtEl>
                                      </p:cBhvr>
                                    </p:animEffect>
                                  </p:childTnLst>
                                </p:cTn>
                              </p:par>
                              <p:par>
                                <p:cTn id="8" presetID="42" presetClass="path" presetSubtype="0" decel="100000" fill="hold" nodeType="withEffect">
                                  <p:stCondLst>
                                    <p:cond delay="0"/>
                                  </p:stCondLst>
                                  <p:childTnLst>
                                    <p:animMotion origin="layout" path="M 0 -0.49722 L 0 7.40741E-7 " pathEditMode="relative" rAng="0" ptsTypes="AA">
                                      <p:cBhvr>
                                        <p:cTn id="9" dur="1000" fill="hold"/>
                                        <p:tgtEl>
                                          <p:spTgt spid="32"/>
                                        </p:tgtEl>
                                        <p:attrNameLst>
                                          <p:attrName>ppt_x</p:attrName>
                                          <p:attrName>ppt_y</p:attrName>
                                        </p:attrNameLst>
                                      </p:cBhvr>
                                      <p:rCtr x="0" y="24861"/>
                                    </p:animMotion>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1000"/>
                                        <p:tgtEl>
                                          <p:spTgt spid="19"/>
                                        </p:tgtEl>
                                      </p:cBhvr>
                                    </p:animEffect>
                                  </p:childTnLst>
                                </p:cTn>
                              </p:par>
                              <p:par>
                                <p:cTn id="18" presetID="64" presetClass="path" presetSubtype="0" decel="100000" fill="hold" grpId="1" nodeType="withEffect">
                                  <p:stCondLst>
                                    <p:cond delay="0"/>
                                  </p:stCondLst>
                                  <p:childTnLst>
                                    <p:animMotion origin="layout" path="M 0 0.52107 L 0 -4.44444E-6 " pathEditMode="relative" rAng="0" ptsTypes="AA">
                                      <p:cBhvr>
                                        <p:cTn id="19" dur="1000" fill="hold"/>
                                        <p:tgtEl>
                                          <p:spTgt spid="19"/>
                                        </p:tgtEl>
                                        <p:attrNameLst>
                                          <p:attrName>ppt_x</p:attrName>
                                          <p:attrName>ppt_y</p:attrName>
                                        </p:attrNameLst>
                                      </p:cBhvr>
                                      <p:rCtr x="0" y="-26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10F51E-8938-4CF9-A9AD-0481CFA73D9E}"/>
              </a:ext>
            </a:extLst>
          </p:cNvPr>
          <p:cNvSpPr/>
          <p:nvPr/>
        </p:nvSpPr>
        <p:spPr>
          <a:xfrm>
            <a:off x="0" y="0"/>
            <a:ext cx="12192000" cy="6585438"/>
          </a:xfrm>
          <a:prstGeom prst="rect">
            <a:avLst/>
          </a:prstGeom>
          <a:gradFill flip="none" rotWithShape="1">
            <a:gsLst>
              <a:gs pos="0">
                <a:srgbClr val="898989">
                  <a:shade val="30000"/>
                  <a:satMod val="115000"/>
                </a:srgbClr>
              </a:gs>
              <a:gs pos="50000">
                <a:srgbClr val="898989">
                  <a:shade val="67500"/>
                  <a:satMod val="115000"/>
                </a:srgbClr>
              </a:gs>
              <a:gs pos="100000">
                <a:srgbClr val="898989">
                  <a:shade val="100000"/>
                  <a:satMod val="115000"/>
                </a:srgbClr>
              </a:gs>
            </a:gsLst>
            <a:lin ang="162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EDA2A4-215A-47BA-882B-48ED81C172BC}"/>
              </a:ext>
            </a:extLst>
          </p:cNvPr>
          <p:cNvSpPr>
            <a:spLocks noGrp="1"/>
          </p:cNvSpPr>
          <p:nvPr>
            <p:ph type="title"/>
          </p:nvPr>
        </p:nvSpPr>
        <p:spPr/>
        <p:txBody>
          <a:bodyPr>
            <a:normAutofit/>
          </a:bodyPr>
          <a:lstStyle/>
          <a:p>
            <a:r>
              <a:rPr lang="en-US" sz="6000" dirty="0">
                <a:solidFill>
                  <a:schemeClr val="bg1"/>
                </a:solidFill>
              </a:rPr>
              <a:t>Food for </a:t>
            </a:r>
            <a:r>
              <a:rPr lang="en-US" dirty="0"/>
              <a:t>Thought</a:t>
            </a:r>
            <a:endParaRPr lang="en-US" sz="2700" dirty="0">
              <a:solidFill>
                <a:srgbClr val="FCDC41"/>
              </a:solidFill>
            </a:endParaRPr>
          </a:p>
        </p:txBody>
      </p:sp>
      <p:sp>
        <p:nvSpPr>
          <p:cNvPr id="4" name="Text Placeholder 3">
            <a:extLst>
              <a:ext uri="{FF2B5EF4-FFF2-40B4-BE49-F238E27FC236}">
                <a16:creationId xmlns:a16="http://schemas.microsoft.com/office/drawing/2014/main" id="{99A78772-5B88-4530-8A12-71C6FA4BFA4C}"/>
              </a:ext>
            </a:extLst>
          </p:cNvPr>
          <p:cNvSpPr>
            <a:spLocks noGrp="1"/>
          </p:cNvSpPr>
          <p:nvPr>
            <p:ph type="body" idx="1"/>
          </p:nvPr>
        </p:nvSpPr>
        <p:spPr/>
        <p:txBody>
          <a:bodyPr/>
          <a:lstStyle/>
          <a:p>
            <a:r>
              <a:rPr lang="en-US" dirty="0"/>
              <a:t>Items to consider when buying a VMS</a:t>
            </a:r>
          </a:p>
        </p:txBody>
      </p:sp>
    </p:spTree>
    <p:extLst>
      <p:ext uri="{BB962C8B-B14F-4D97-AF65-F5344CB8AC3E}">
        <p14:creationId xmlns:p14="http://schemas.microsoft.com/office/powerpoint/2010/main" val="3429082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7">
            <a:extLst>
              <a:ext uri="{FF2B5EF4-FFF2-40B4-BE49-F238E27FC236}">
                <a16:creationId xmlns:a16="http://schemas.microsoft.com/office/drawing/2014/main" id="{58D24EAE-8460-47C3-A16D-07A58C13993C}"/>
              </a:ext>
            </a:extLst>
          </p:cNvPr>
          <p:cNvSpPr txBox="1">
            <a:spLocks/>
          </p:cNvSpPr>
          <p:nvPr/>
        </p:nvSpPr>
        <p:spPr>
          <a:xfrm>
            <a:off x="5203107" y="2317157"/>
            <a:ext cx="5176562" cy="2331602"/>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Are you getting the best technology available?</a:t>
            </a:r>
          </a:p>
          <a:p>
            <a:pPr marL="0" indent="0" algn="ctr">
              <a:buFont typeface="Arial" panose="020B0604020202020204" pitchFamily="34" charset="0"/>
              <a:buNone/>
            </a:pPr>
            <a:endParaRPr lang="en-US" sz="2400" dirty="0"/>
          </a:p>
          <a:p>
            <a:pPr marL="0" indent="0" algn="ctr">
              <a:buFont typeface="Arial" panose="020B0604020202020204" pitchFamily="34" charset="0"/>
              <a:buNone/>
            </a:pPr>
            <a:r>
              <a:rPr lang="en-US" sz="2400" dirty="0"/>
              <a:t>Will the technology meet your future demands?</a:t>
            </a:r>
          </a:p>
        </p:txBody>
      </p:sp>
      <p:cxnSp>
        <p:nvCxnSpPr>
          <p:cNvPr id="21" name="Straight Connector 20">
            <a:extLst>
              <a:ext uri="{FF2B5EF4-FFF2-40B4-BE49-F238E27FC236}">
                <a16:creationId xmlns:a16="http://schemas.microsoft.com/office/drawing/2014/main" id="{A58AC1B9-F642-4E69-A668-3207F940A535}"/>
              </a:ext>
            </a:extLst>
          </p:cNvPr>
          <p:cNvCxnSpPr>
            <a:cxnSpLocks/>
          </p:cNvCxnSpPr>
          <p:nvPr/>
        </p:nvCxnSpPr>
        <p:spPr>
          <a:xfrm rot="5400000">
            <a:off x="2415355" y="3482958"/>
            <a:ext cx="405765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7BCBC7A-8FB6-4DFB-8D58-09491346B8D4}"/>
              </a:ext>
            </a:extLst>
          </p:cNvPr>
          <p:cNvGrpSpPr/>
          <p:nvPr/>
        </p:nvGrpSpPr>
        <p:grpSpPr>
          <a:xfrm>
            <a:off x="-159713" y="2661804"/>
            <a:ext cx="5176562" cy="1642308"/>
            <a:chOff x="-795464" y="1685895"/>
            <a:chExt cx="5176562" cy="1642308"/>
          </a:xfrm>
        </p:grpSpPr>
        <p:pic>
          <p:nvPicPr>
            <p:cNvPr id="20" name="Picture 19" descr="Lightbulb">
              <a:extLst>
                <a:ext uri="{FF2B5EF4-FFF2-40B4-BE49-F238E27FC236}">
                  <a16:creationId xmlns:a16="http://schemas.microsoft.com/office/drawing/2014/main" id="{8E088FC9-BAF8-4E6E-A93E-1569809FF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9698" y="1685895"/>
              <a:ext cx="1026239" cy="1026239"/>
            </a:xfrm>
            <a:prstGeom prst="rect">
              <a:avLst/>
            </a:prstGeom>
          </p:spPr>
        </p:pic>
        <p:sp>
          <p:nvSpPr>
            <p:cNvPr id="22" name="Content Placeholder 7">
              <a:extLst>
                <a:ext uri="{FF2B5EF4-FFF2-40B4-BE49-F238E27FC236}">
                  <a16:creationId xmlns:a16="http://schemas.microsoft.com/office/drawing/2014/main" id="{31A9391A-7F10-4FBA-9081-A2327AD8C693}"/>
                </a:ext>
              </a:extLst>
            </p:cNvPr>
            <p:cNvSpPr txBox="1">
              <a:spLocks/>
            </p:cNvSpPr>
            <p:nvPr/>
          </p:nvSpPr>
          <p:spPr>
            <a:xfrm>
              <a:off x="-795464" y="2869583"/>
              <a:ext cx="5176562"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Technology</a:t>
              </a:r>
            </a:p>
          </p:txBody>
        </p:sp>
      </p:grpSp>
    </p:spTree>
    <p:extLst>
      <p:ext uri="{BB962C8B-B14F-4D97-AF65-F5344CB8AC3E}">
        <p14:creationId xmlns:p14="http://schemas.microsoft.com/office/powerpoint/2010/main" val="61503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1000"/>
                                        <p:tgtEl>
                                          <p:spTgt spid="32"/>
                                        </p:tgtEl>
                                      </p:cBhvr>
                                    </p:animEffect>
                                  </p:childTnLst>
                                </p:cTn>
                              </p:par>
                              <p:par>
                                <p:cTn id="8" presetID="42" presetClass="path" presetSubtype="0" decel="100000" fill="hold" nodeType="withEffect">
                                  <p:stCondLst>
                                    <p:cond delay="0"/>
                                  </p:stCondLst>
                                  <p:childTnLst>
                                    <p:animMotion origin="layout" path="M 0 -0.49722 L 0 7.40741E-7 " pathEditMode="relative" rAng="0" ptsTypes="AA">
                                      <p:cBhvr>
                                        <p:cTn id="9" dur="1000" fill="hold"/>
                                        <p:tgtEl>
                                          <p:spTgt spid="32"/>
                                        </p:tgtEl>
                                        <p:attrNameLst>
                                          <p:attrName>ppt_x</p:attrName>
                                          <p:attrName>ppt_y</p:attrName>
                                        </p:attrNameLst>
                                      </p:cBhvr>
                                      <p:rCtr x="0" y="24861"/>
                                    </p:animMotion>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AD7F-F7ED-4A76-9276-8551DCE0F8D8}"/>
              </a:ext>
            </a:extLst>
          </p:cNvPr>
          <p:cNvSpPr>
            <a:spLocks noGrp="1"/>
          </p:cNvSpPr>
          <p:nvPr>
            <p:ph type="title"/>
          </p:nvPr>
        </p:nvSpPr>
        <p:spPr/>
        <p:txBody>
          <a:bodyPr/>
          <a:lstStyle/>
          <a:p>
            <a:r>
              <a:rPr lang="en-US" dirty="0"/>
              <a:t>Company History</a:t>
            </a:r>
          </a:p>
        </p:txBody>
      </p:sp>
      <p:sp>
        <p:nvSpPr>
          <p:cNvPr id="3" name="Text Placeholder 2">
            <a:extLst>
              <a:ext uri="{FF2B5EF4-FFF2-40B4-BE49-F238E27FC236}">
                <a16:creationId xmlns:a16="http://schemas.microsoft.com/office/drawing/2014/main" id="{6209F9FC-6B6E-40BA-918D-0015B0D0A75E}"/>
              </a:ext>
            </a:extLst>
          </p:cNvPr>
          <p:cNvSpPr>
            <a:spLocks noGrp="1"/>
          </p:cNvSpPr>
          <p:nvPr>
            <p:ph type="body" idx="1"/>
          </p:nvPr>
        </p:nvSpPr>
        <p:spPr/>
        <p:txBody>
          <a:bodyPr/>
          <a:lstStyle/>
          <a:p>
            <a:r>
              <a:rPr lang="en-US" dirty="0"/>
              <a:t>SWARCO to McCain</a:t>
            </a:r>
          </a:p>
        </p:txBody>
      </p:sp>
    </p:spTree>
    <p:extLst>
      <p:ext uri="{BB962C8B-B14F-4D97-AF65-F5344CB8AC3E}">
        <p14:creationId xmlns:p14="http://schemas.microsoft.com/office/powerpoint/2010/main" val="4080430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7">
            <a:extLst>
              <a:ext uri="{FF2B5EF4-FFF2-40B4-BE49-F238E27FC236}">
                <a16:creationId xmlns:a16="http://schemas.microsoft.com/office/drawing/2014/main" id="{58D24EAE-8460-47C3-A16D-07A58C13993C}"/>
              </a:ext>
            </a:extLst>
          </p:cNvPr>
          <p:cNvSpPr txBox="1">
            <a:spLocks/>
          </p:cNvSpPr>
          <p:nvPr/>
        </p:nvSpPr>
        <p:spPr>
          <a:xfrm>
            <a:off x="5203107" y="2317157"/>
            <a:ext cx="5176562" cy="2331602"/>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What are you basing your VMS specification requirements on?</a:t>
            </a:r>
          </a:p>
        </p:txBody>
      </p:sp>
      <p:cxnSp>
        <p:nvCxnSpPr>
          <p:cNvPr id="21" name="Straight Connector 20">
            <a:extLst>
              <a:ext uri="{FF2B5EF4-FFF2-40B4-BE49-F238E27FC236}">
                <a16:creationId xmlns:a16="http://schemas.microsoft.com/office/drawing/2014/main" id="{A58AC1B9-F642-4E69-A668-3207F940A535}"/>
              </a:ext>
            </a:extLst>
          </p:cNvPr>
          <p:cNvCxnSpPr>
            <a:cxnSpLocks/>
          </p:cNvCxnSpPr>
          <p:nvPr/>
        </p:nvCxnSpPr>
        <p:spPr>
          <a:xfrm rot="5400000">
            <a:off x="2415355" y="3482958"/>
            <a:ext cx="405765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7BCBC7A-8FB6-4DFB-8D58-09491346B8D4}"/>
              </a:ext>
            </a:extLst>
          </p:cNvPr>
          <p:cNvGrpSpPr/>
          <p:nvPr/>
        </p:nvGrpSpPr>
        <p:grpSpPr>
          <a:xfrm>
            <a:off x="-159713" y="2661804"/>
            <a:ext cx="5176562" cy="1642308"/>
            <a:chOff x="-795464" y="1685895"/>
            <a:chExt cx="5176562" cy="1642308"/>
          </a:xfrm>
        </p:grpSpPr>
        <p:pic>
          <p:nvPicPr>
            <p:cNvPr id="20" name="Picture 19" descr="List">
              <a:extLst>
                <a:ext uri="{FF2B5EF4-FFF2-40B4-BE49-F238E27FC236}">
                  <a16:creationId xmlns:a16="http://schemas.microsoft.com/office/drawing/2014/main" id="{8E088FC9-BAF8-4E6E-A93E-1569809FF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9698" y="1685895"/>
              <a:ext cx="1026239" cy="1026239"/>
            </a:xfrm>
            <a:prstGeom prst="rect">
              <a:avLst/>
            </a:prstGeom>
          </p:spPr>
        </p:pic>
        <p:sp>
          <p:nvSpPr>
            <p:cNvPr id="22" name="Content Placeholder 7">
              <a:extLst>
                <a:ext uri="{FF2B5EF4-FFF2-40B4-BE49-F238E27FC236}">
                  <a16:creationId xmlns:a16="http://schemas.microsoft.com/office/drawing/2014/main" id="{31A9391A-7F10-4FBA-9081-A2327AD8C693}"/>
                </a:ext>
              </a:extLst>
            </p:cNvPr>
            <p:cNvSpPr txBox="1">
              <a:spLocks/>
            </p:cNvSpPr>
            <p:nvPr/>
          </p:nvSpPr>
          <p:spPr>
            <a:xfrm>
              <a:off x="-795464" y="2869583"/>
              <a:ext cx="5176562"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Specifications</a:t>
              </a:r>
            </a:p>
          </p:txBody>
        </p:sp>
      </p:grpSp>
    </p:spTree>
    <p:extLst>
      <p:ext uri="{BB962C8B-B14F-4D97-AF65-F5344CB8AC3E}">
        <p14:creationId xmlns:p14="http://schemas.microsoft.com/office/powerpoint/2010/main" val="793041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1000"/>
                                        <p:tgtEl>
                                          <p:spTgt spid="32"/>
                                        </p:tgtEl>
                                      </p:cBhvr>
                                    </p:animEffect>
                                  </p:childTnLst>
                                </p:cTn>
                              </p:par>
                              <p:par>
                                <p:cTn id="8" presetID="42" presetClass="path" presetSubtype="0" decel="100000" fill="hold" nodeType="withEffect">
                                  <p:stCondLst>
                                    <p:cond delay="0"/>
                                  </p:stCondLst>
                                  <p:childTnLst>
                                    <p:animMotion origin="layout" path="M 0 -0.49722 L 0 7.40741E-7 " pathEditMode="relative" rAng="0" ptsTypes="AA">
                                      <p:cBhvr>
                                        <p:cTn id="9" dur="1000" fill="hold"/>
                                        <p:tgtEl>
                                          <p:spTgt spid="32"/>
                                        </p:tgtEl>
                                        <p:attrNameLst>
                                          <p:attrName>ppt_x</p:attrName>
                                          <p:attrName>ppt_y</p:attrName>
                                        </p:attrNameLst>
                                      </p:cBhvr>
                                      <p:rCtr x="0" y="24861"/>
                                    </p:animMotion>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Ownership</a:t>
            </a:r>
          </a:p>
        </p:txBody>
      </p:sp>
      <p:cxnSp>
        <p:nvCxnSpPr>
          <p:cNvPr id="25" name="Straight Connector 24"/>
          <p:cNvCxnSpPr/>
          <p:nvPr/>
        </p:nvCxnSpPr>
        <p:spPr>
          <a:xfrm>
            <a:off x="3034298" y="3145972"/>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02735" y="3201151"/>
            <a:ext cx="1475597" cy="646331"/>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Total Power</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Draw</a:t>
            </a:r>
          </a:p>
        </p:txBody>
      </p:sp>
      <p:cxnSp>
        <p:nvCxnSpPr>
          <p:cNvPr id="27" name="Straight Connector 26"/>
          <p:cNvCxnSpPr/>
          <p:nvPr/>
        </p:nvCxnSpPr>
        <p:spPr>
          <a:xfrm>
            <a:off x="6306694" y="3145972"/>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421694" y="3201151"/>
            <a:ext cx="1582484" cy="646331"/>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Routine </a:t>
            </a:r>
            <a:br>
              <a:rPr lang="en-US" b="1" dirty="0">
                <a:solidFill>
                  <a:schemeClr val="tx1">
                    <a:lumMod val="65000"/>
                    <a:lumOff val="35000"/>
                  </a:schemeClr>
                </a:solidFill>
                <a:latin typeface="Arial" panose="020B0604020202020204" pitchFamily="34" charset="0"/>
                <a:cs typeface="Arial" panose="020B0604020202020204" pitchFamily="34" charset="0"/>
              </a:rPr>
            </a:br>
            <a:r>
              <a:rPr lang="en-US" b="1" dirty="0">
                <a:solidFill>
                  <a:schemeClr val="tx1">
                    <a:lumMod val="65000"/>
                    <a:lumOff val="35000"/>
                  </a:schemeClr>
                </a:solidFill>
                <a:latin typeface="Arial" panose="020B0604020202020204" pitchFamily="34" charset="0"/>
                <a:cs typeface="Arial" panose="020B0604020202020204" pitchFamily="34" charset="0"/>
              </a:rPr>
              <a:t>Maintenance</a:t>
            </a:r>
          </a:p>
        </p:txBody>
      </p:sp>
      <p:cxnSp>
        <p:nvCxnSpPr>
          <p:cNvPr id="37" name="Straight Connector 36"/>
          <p:cNvCxnSpPr/>
          <p:nvPr/>
        </p:nvCxnSpPr>
        <p:spPr>
          <a:xfrm>
            <a:off x="8152085" y="5319455"/>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113197" y="5374634"/>
            <a:ext cx="1890262" cy="369332"/>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Size &amp; Strength</a:t>
            </a:r>
          </a:p>
        </p:txBody>
      </p:sp>
      <p:cxnSp>
        <p:nvCxnSpPr>
          <p:cNvPr id="33" name="Straight Connector 32"/>
          <p:cNvCxnSpPr/>
          <p:nvPr/>
        </p:nvCxnSpPr>
        <p:spPr>
          <a:xfrm>
            <a:off x="4577348" y="5319455"/>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183853" y="5369922"/>
            <a:ext cx="2621230" cy="646331"/>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Installation </a:t>
            </a:r>
            <a:br>
              <a:rPr lang="en-US" b="1" dirty="0">
                <a:solidFill>
                  <a:schemeClr val="tx1">
                    <a:lumMod val="65000"/>
                    <a:lumOff val="35000"/>
                  </a:schemeClr>
                </a:solidFill>
                <a:latin typeface="Arial" panose="020B0604020202020204" pitchFamily="34" charset="0"/>
                <a:cs typeface="Arial" panose="020B0604020202020204" pitchFamily="34" charset="0"/>
              </a:rPr>
            </a:br>
            <a:r>
              <a:rPr lang="en-US" b="1" dirty="0">
                <a:solidFill>
                  <a:schemeClr val="tx1">
                    <a:lumMod val="65000"/>
                    <a:lumOff val="35000"/>
                  </a:schemeClr>
                </a:solidFill>
                <a:latin typeface="Arial" panose="020B0604020202020204" pitchFamily="34" charset="0"/>
                <a:cs typeface="Arial" panose="020B0604020202020204" pitchFamily="34" charset="0"/>
              </a:rPr>
              <a:t>Costs</a:t>
            </a:r>
          </a:p>
        </p:txBody>
      </p:sp>
      <p:pic>
        <p:nvPicPr>
          <p:cNvPr id="4" name="Graphic 3" descr="Tools">
            <a:extLst>
              <a:ext uri="{FF2B5EF4-FFF2-40B4-BE49-F238E27FC236}">
                <a16:creationId xmlns:a16="http://schemas.microsoft.com/office/drawing/2014/main" id="{E0292AC1-0B68-461E-AEEB-1FEF0F3EDE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5729" y="2066089"/>
            <a:ext cx="914400" cy="914400"/>
          </a:xfrm>
          <a:prstGeom prst="rect">
            <a:avLst/>
          </a:prstGeom>
        </p:spPr>
      </p:pic>
      <p:pic>
        <p:nvPicPr>
          <p:cNvPr id="6" name="Graphic 5" descr="Megaphone">
            <a:extLst>
              <a:ext uri="{FF2B5EF4-FFF2-40B4-BE49-F238E27FC236}">
                <a16:creationId xmlns:a16="http://schemas.microsoft.com/office/drawing/2014/main" id="{EC485DBF-332A-4DF8-A635-823B667D6E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6903" y="4277043"/>
            <a:ext cx="914400" cy="914400"/>
          </a:xfrm>
          <a:prstGeom prst="rect">
            <a:avLst/>
          </a:prstGeom>
        </p:spPr>
      </p:pic>
      <p:pic>
        <p:nvPicPr>
          <p:cNvPr id="10" name="Graphic 9" descr="Piggy Bank">
            <a:extLst>
              <a:ext uri="{FF2B5EF4-FFF2-40B4-BE49-F238E27FC236}">
                <a16:creationId xmlns:a16="http://schemas.microsoft.com/office/drawing/2014/main" id="{CD2B9EDF-A2E2-45CE-B61F-BCB79B870A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21315" y="4239572"/>
            <a:ext cx="914400" cy="914400"/>
          </a:xfrm>
          <a:prstGeom prst="rect">
            <a:avLst/>
          </a:prstGeom>
        </p:spPr>
      </p:pic>
      <p:pic>
        <p:nvPicPr>
          <p:cNvPr id="16" name="Graphic 15" descr="Power">
            <a:extLst>
              <a:ext uri="{FF2B5EF4-FFF2-40B4-BE49-F238E27FC236}">
                <a16:creationId xmlns:a16="http://schemas.microsoft.com/office/drawing/2014/main" id="{D1626552-CCCB-4F46-9C05-8FBAC1D483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85149" y="2057400"/>
            <a:ext cx="914400" cy="914400"/>
          </a:xfrm>
          <a:prstGeom prst="rect">
            <a:avLst/>
          </a:prstGeom>
        </p:spPr>
      </p:pic>
    </p:spTree>
    <p:extLst>
      <p:ext uri="{BB962C8B-B14F-4D97-AF65-F5344CB8AC3E}">
        <p14:creationId xmlns:p14="http://schemas.microsoft.com/office/powerpoint/2010/main" val="3939797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Ownership</a:t>
            </a:r>
          </a:p>
        </p:txBody>
      </p:sp>
      <p:cxnSp>
        <p:nvCxnSpPr>
          <p:cNvPr id="25" name="Straight Connector 24"/>
          <p:cNvCxnSpPr/>
          <p:nvPr/>
        </p:nvCxnSpPr>
        <p:spPr>
          <a:xfrm>
            <a:off x="5228723" y="3018555"/>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97757" y="4269647"/>
            <a:ext cx="6074403" cy="1569660"/>
          </a:xfrm>
          <a:prstGeom prst="rect">
            <a:avLst/>
          </a:prstGeom>
          <a:noFill/>
        </p:spPr>
        <p:txBody>
          <a:bodyPr wrap="square" rtlCol="0" anchor="ctr">
            <a:spAutoFit/>
          </a:bodyPr>
          <a:lstStyle/>
          <a:p>
            <a:pPr marL="342900" indent="-342900" algn="ctr">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Light intensity</a:t>
            </a:r>
          </a:p>
          <a:p>
            <a:pPr marL="342900" indent="-342900" algn="ctr">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Power consumption</a:t>
            </a:r>
          </a:p>
          <a:p>
            <a:pPr marL="342900" indent="-342900" algn="ctr">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Display square footage</a:t>
            </a:r>
          </a:p>
          <a:p>
            <a:pPr marL="342900" indent="-342900" algn="ctr">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Pixel pitch</a:t>
            </a:r>
          </a:p>
        </p:txBody>
      </p:sp>
      <p:grpSp>
        <p:nvGrpSpPr>
          <p:cNvPr id="3" name="Group 2">
            <a:extLst>
              <a:ext uri="{FF2B5EF4-FFF2-40B4-BE49-F238E27FC236}">
                <a16:creationId xmlns:a16="http://schemas.microsoft.com/office/drawing/2014/main" id="{61D92DD1-2F91-4BD3-A96D-6BBDB1BE3CA4}"/>
              </a:ext>
            </a:extLst>
          </p:cNvPr>
          <p:cNvGrpSpPr/>
          <p:nvPr/>
        </p:nvGrpSpPr>
        <p:grpSpPr>
          <a:xfrm>
            <a:off x="4570837" y="1898637"/>
            <a:ext cx="3128243" cy="914400"/>
            <a:chOff x="4170789" y="1791061"/>
            <a:chExt cx="3128243" cy="914400"/>
          </a:xfrm>
        </p:grpSpPr>
        <p:pic>
          <p:nvPicPr>
            <p:cNvPr id="10" name="Graphic 9" descr="Apple">
              <a:extLst>
                <a:ext uri="{FF2B5EF4-FFF2-40B4-BE49-F238E27FC236}">
                  <a16:creationId xmlns:a16="http://schemas.microsoft.com/office/drawing/2014/main" id="{CD2B9EDF-A2E2-45CE-B61F-BCB79B870A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4632" y="1791061"/>
              <a:ext cx="914400" cy="914400"/>
            </a:xfrm>
            <a:prstGeom prst="rect">
              <a:avLst/>
            </a:prstGeom>
          </p:spPr>
        </p:pic>
        <p:pic>
          <p:nvPicPr>
            <p:cNvPr id="16" name="Graphic 15" descr="Arrow: Slight curve">
              <a:extLst>
                <a:ext uri="{FF2B5EF4-FFF2-40B4-BE49-F238E27FC236}">
                  <a16:creationId xmlns:a16="http://schemas.microsoft.com/office/drawing/2014/main" id="{D1626552-CCCB-4F46-9C05-8FBAC1D483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77711" y="1791061"/>
              <a:ext cx="914400" cy="914400"/>
            </a:xfrm>
            <a:prstGeom prst="rect">
              <a:avLst/>
            </a:prstGeom>
          </p:spPr>
        </p:pic>
        <p:pic>
          <p:nvPicPr>
            <p:cNvPr id="15" name="Graphic 14" descr="Apple">
              <a:extLst>
                <a:ext uri="{FF2B5EF4-FFF2-40B4-BE49-F238E27FC236}">
                  <a16:creationId xmlns:a16="http://schemas.microsoft.com/office/drawing/2014/main" id="{139B3B86-68FB-4CE3-8485-FE9D95351D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70789" y="1791061"/>
              <a:ext cx="914400" cy="914400"/>
            </a:xfrm>
            <a:prstGeom prst="rect">
              <a:avLst/>
            </a:prstGeom>
          </p:spPr>
        </p:pic>
      </p:grpSp>
      <p:sp>
        <p:nvSpPr>
          <p:cNvPr id="17" name="Content Placeholder 7">
            <a:extLst>
              <a:ext uri="{FF2B5EF4-FFF2-40B4-BE49-F238E27FC236}">
                <a16:creationId xmlns:a16="http://schemas.microsoft.com/office/drawing/2014/main" id="{D55C0C0D-2B65-40AF-9AC7-8E2B165DCF01}"/>
              </a:ext>
            </a:extLst>
          </p:cNvPr>
          <p:cNvSpPr txBox="1">
            <a:spLocks/>
          </p:cNvSpPr>
          <p:nvPr/>
        </p:nvSpPr>
        <p:spPr>
          <a:xfrm>
            <a:off x="3715936" y="3232306"/>
            <a:ext cx="4838045"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Be sure to </a:t>
            </a:r>
            <a:br>
              <a:rPr lang="en-US" b="1" dirty="0"/>
            </a:br>
            <a:r>
              <a:rPr lang="en-US" b="1" dirty="0"/>
              <a:t>compare apples to apples</a:t>
            </a:r>
          </a:p>
        </p:txBody>
      </p:sp>
    </p:spTree>
    <p:extLst>
      <p:ext uri="{BB962C8B-B14F-4D97-AF65-F5344CB8AC3E}">
        <p14:creationId xmlns:p14="http://schemas.microsoft.com/office/powerpoint/2010/main" val="2803187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137E-7C07-4561-9D75-27D35748DA5F}"/>
              </a:ext>
            </a:extLst>
          </p:cNvPr>
          <p:cNvSpPr>
            <a:spLocks noGrp="1"/>
          </p:cNvSpPr>
          <p:nvPr>
            <p:ph type="title"/>
          </p:nvPr>
        </p:nvSpPr>
        <p:spPr>
          <a:xfrm>
            <a:off x="660400" y="1246125"/>
            <a:ext cx="4254500" cy="1325563"/>
          </a:xfrm>
        </p:spPr>
        <p:txBody>
          <a:bodyPr>
            <a:normAutofit fontScale="90000"/>
          </a:bodyPr>
          <a:lstStyle/>
          <a:p>
            <a:pPr algn="ctr"/>
            <a:r>
              <a:rPr lang="en-US" sz="6600"/>
              <a:t>QUESTIONS?</a:t>
            </a:r>
            <a:endParaRPr lang="en-US" sz="6600" dirty="0"/>
          </a:p>
        </p:txBody>
      </p:sp>
      <p:pic>
        <p:nvPicPr>
          <p:cNvPr id="5" name="Picture 4">
            <a:extLst>
              <a:ext uri="{FF2B5EF4-FFF2-40B4-BE49-F238E27FC236}">
                <a16:creationId xmlns:a16="http://schemas.microsoft.com/office/drawing/2014/main" id="{3E95D26E-0F30-4B57-840B-E878F6B67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971" y="969552"/>
            <a:ext cx="5617496" cy="5071847"/>
          </a:xfrm>
          <a:prstGeom prst="rect">
            <a:avLst/>
          </a:prstGeom>
        </p:spPr>
      </p:pic>
      <p:sp>
        <p:nvSpPr>
          <p:cNvPr id="6" name="Text Placeholder 4">
            <a:extLst>
              <a:ext uri="{FF2B5EF4-FFF2-40B4-BE49-F238E27FC236}">
                <a16:creationId xmlns:a16="http://schemas.microsoft.com/office/drawing/2014/main" id="{8827BD74-B598-4669-8214-BD1F204072B8}"/>
              </a:ext>
            </a:extLst>
          </p:cNvPr>
          <p:cNvSpPr txBox="1">
            <a:spLocks/>
          </p:cNvSpPr>
          <p:nvPr/>
        </p:nvSpPr>
        <p:spPr>
          <a:xfrm>
            <a:off x="733165" y="2753033"/>
            <a:ext cx="9599613" cy="336263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a:t>Full Name</a:t>
            </a:r>
          </a:p>
          <a:p>
            <a:pPr marL="0" indent="0">
              <a:spcBef>
                <a:spcPts val="0"/>
              </a:spcBef>
              <a:buNone/>
            </a:pPr>
            <a:r>
              <a:rPr lang="en-US" sz="1800"/>
              <a:t>Title</a:t>
            </a:r>
          </a:p>
          <a:p>
            <a:pPr marL="0" indent="0">
              <a:spcBef>
                <a:spcPts val="0"/>
              </a:spcBef>
              <a:buNone/>
            </a:pPr>
            <a:r>
              <a:rPr lang="en-US" sz="1800"/>
              <a:t>Company</a:t>
            </a:r>
          </a:p>
          <a:p>
            <a:pPr marL="0" indent="0">
              <a:spcBef>
                <a:spcPts val="0"/>
              </a:spcBef>
              <a:buNone/>
            </a:pPr>
            <a:endParaRPr lang="en-US" sz="1800"/>
          </a:p>
          <a:p>
            <a:pPr marL="0" indent="0">
              <a:spcBef>
                <a:spcPts val="0"/>
              </a:spcBef>
              <a:buNone/>
            </a:pPr>
            <a:r>
              <a:rPr lang="en-US" sz="1800"/>
              <a:t>Phone Number</a:t>
            </a:r>
          </a:p>
          <a:p>
            <a:pPr marL="0" indent="0">
              <a:spcBef>
                <a:spcPts val="0"/>
              </a:spcBef>
              <a:buNone/>
            </a:pPr>
            <a:r>
              <a:rPr lang="en-US" sz="1800"/>
              <a:t>email</a:t>
            </a:r>
          </a:p>
          <a:p>
            <a:pPr marL="0" indent="0">
              <a:spcBef>
                <a:spcPts val="0"/>
              </a:spcBef>
              <a:buNone/>
            </a:pPr>
            <a:r>
              <a:rPr lang="en-US" sz="1800"/>
              <a:t>website</a:t>
            </a:r>
          </a:p>
          <a:p>
            <a:pPr marL="0" indent="0">
              <a:spcBef>
                <a:spcPts val="0"/>
              </a:spcBef>
              <a:buNone/>
            </a:pPr>
            <a:endParaRPr lang="en-US" sz="1800" dirty="0"/>
          </a:p>
        </p:txBody>
      </p:sp>
      <p:pic>
        <p:nvPicPr>
          <p:cNvPr id="10" name="Picture 9">
            <a:extLst>
              <a:ext uri="{FF2B5EF4-FFF2-40B4-BE49-F238E27FC236}">
                <a16:creationId xmlns:a16="http://schemas.microsoft.com/office/drawing/2014/main" id="{71076F28-AFC6-410B-BEF0-91ED7F187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9712" y="5975551"/>
            <a:ext cx="1883827" cy="475529"/>
          </a:xfrm>
          <a:prstGeom prst="rect">
            <a:avLst/>
          </a:prstGeom>
        </p:spPr>
      </p:pic>
    </p:spTree>
    <p:extLst>
      <p:ext uri="{BB962C8B-B14F-4D97-AF65-F5344CB8AC3E}">
        <p14:creationId xmlns:p14="http://schemas.microsoft.com/office/powerpoint/2010/main" val="308514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 of SWARCO</a:t>
            </a:r>
          </a:p>
        </p:txBody>
      </p:sp>
      <p:pic>
        <p:nvPicPr>
          <p:cNvPr id="10" name="Picture 9">
            <a:extLst>
              <a:ext uri="{FF2B5EF4-FFF2-40B4-BE49-F238E27FC236}">
                <a16:creationId xmlns:a16="http://schemas.microsoft.com/office/drawing/2014/main" id="{5D768551-F261-40C2-B2E5-B248CA2226FB}"/>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31147" r="1199" b="166"/>
          <a:stretch/>
        </p:blipFill>
        <p:spPr>
          <a:xfrm>
            <a:off x="1059255" y="3210774"/>
            <a:ext cx="1371600" cy="1371600"/>
          </a:xfrm>
          <a:prstGeom prst="ellipse">
            <a:avLst/>
          </a:prstGeom>
        </p:spPr>
      </p:pic>
      <p:pic>
        <p:nvPicPr>
          <p:cNvPr id="7" name="Picture 6">
            <a:extLst>
              <a:ext uri="{FF2B5EF4-FFF2-40B4-BE49-F238E27FC236}">
                <a16:creationId xmlns:a16="http://schemas.microsoft.com/office/drawing/2014/main" id="{E50AB47B-2E22-4425-A68F-320E7265234D}"/>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16726" r="16726"/>
          <a:stretch/>
        </p:blipFill>
        <p:spPr>
          <a:xfrm>
            <a:off x="2803156" y="3210774"/>
            <a:ext cx="1371600" cy="1371600"/>
          </a:xfrm>
          <a:prstGeom prst="ellipse">
            <a:avLst/>
          </a:prstGeom>
        </p:spPr>
      </p:pic>
      <p:pic>
        <p:nvPicPr>
          <p:cNvPr id="8" name="Picture 7">
            <a:extLst>
              <a:ext uri="{FF2B5EF4-FFF2-40B4-BE49-F238E27FC236}">
                <a16:creationId xmlns:a16="http://schemas.microsoft.com/office/drawing/2014/main" id="{2C52B1CF-FA66-44AA-B976-2509AF43D5A0}"/>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547057" y="3210774"/>
            <a:ext cx="1371600" cy="1371600"/>
          </a:xfrm>
          <a:prstGeom prst="ellipse">
            <a:avLst/>
          </a:prstGeom>
        </p:spPr>
      </p:pic>
      <p:pic>
        <p:nvPicPr>
          <p:cNvPr id="9" name="Picture 8">
            <a:extLst>
              <a:ext uri="{FF2B5EF4-FFF2-40B4-BE49-F238E27FC236}">
                <a16:creationId xmlns:a16="http://schemas.microsoft.com/office/drawing/2014/main" id="{DBAEBB6D-4A52-41AD-967B-50C12668C741}"/>
              </a:ext>
            </a:extLst>
          </p:cNvPr>
          <p:cNvPicPr>
            <a:picLocks noChangeAspect="1"/>
          </p:cNvPicPr>
          <p:nvPr/>
        </p:nvPicPr>
        <p:blipFill rotWithShape="1">
          <a:blip r:embed="rId6">
            <a:grayscl/>
            <a:extLst>
              <a:ext uri="{28A0092B-C50C-407E-A947-70E740481C1C}">
                <a14:useLocalDpi xmlns:a14="http://schemas.microsoft.com/office/drawing/2010/main" val="0"/>
              </a:ext>
            </a:extLst>
          </a:blip>
          <a:srcRect l="22473" t="8373" r="46092" b="28346"/>
          <a:stretch/>
        </p:blipFill>
        <p:spPr>
          <a:xfrm>
            <a:off x="6290958" y="3210774"/>
            <a:ext cx="1371600" cy="1371600"/>
          </a:xfrm>
          <a:prstGeom prst="ellipse">
            <a:avLst/>
          </a:prstGeom>
        </p:spPr>
      </p:pic>
      <p:pic>
        <p:nvPicPr>
          <p:cNvPr id="11" name="Picture 10">
            <a:extLst>
              <a:ext uri="{FF2B5EF4-FFF2-40B4-BE49-F238E27FC236}">
                <a16:creationId xmlns:a16="http://schemas.microsoft.com/office/drawing/2014/main" id="{02A87AD2-94C4-4313-B39B-30FCC631ED9E}"/>
              </a:ext>
            </a:extLst>
          </p:cNvPr>
          <p:cNvPicPr>
            <a:picLocks noChangeAspect="1"/>
          </p:cNvPicPr>
          <p:nvPr/>
        </p:nvPicPr>
        <p:blipFill rotWithShape="1">
          <a:blip r:embed="rId7">
            <a:grayscl/>
            <a:extLst>
              <a:ext uri="{28A0092B-C50C-407E-A947-70E740481C1C}">
                <a14:useLocalDpi xmlns:a14="http://schemas.microsoft.com/office/drawing/2010/main" val="0"/>
              </a:ext>
            </a:extLst>
          </a:blip>
          <a:srcRect l="12500" r="12500"/>
          <a:stretch/>
        </p:blipFill>
        <p:spPr>
          <a:xfrm>
            <a:off x="8034859" y="3210774"/>
            <a:ext cx="1371600" cy="1371600"/>
          </a:xfrm>
          <a:prstGeom prst="ellipse">
            <a:avLst/>
          </a:prstGeom>
        </p:spPr>
      </p:pic>
      <p:pic>
        <p:nvPicPr>
          <p:cNvPr id="13" name="Picture 12">
            <a:extLst>
              <a:ext uri="{FF2B5EF4-FFF2-40B4-BE49-F238E27FC236}">
                <a16:creationId xmlns:a16="http://schemas.microsoft.com/office/drawing/2014/main" id="{117920E1-D7F8-47E4-BA7D-8D775B031277}"/>
              </a:ext>
            </a:extLst>
          </p:cNvPr>
          <p:cNvPicPr>
            <a:picLocks noChangeAspect="1"/>
          </p:cNvPicPr>
          <p:nvPr/>
        </p:nvPicPr>
        <p:blipFill rotWithShape="1">
          <a:blip r:embed="rId8">
            <a:grayscl/>
            <a:extLst>
              <a:ext uri="{28A0092B-C50C-407E-A947-70E740481C1C}">
                <a14:useLocalDpi xmlns:a14="http://schemas.microsoft.com/office/drawing/2010/main" val="0"/>
              </a:ext>
            </a:extLst>
          </a:blip>
          <a:srcRect l="12500" r="12500"/>
          <a:stretch/>
        </p:blipFill>
        <p:spPr>
          <a:xfrm>
            <a:off x="9778759" y="3210774"/>
            <a:ext cx="1371600" cy="1371600"/>
          </a:xfrm>
          <a:prstGeom prst="ellipse">
            <a:avLst/>
          </a:prstGeom>
        </p:spPr>
      </p:pic>
      <p:cxnSp>
        <p:nvCxnSpPr>
          <p:cNvPr id="14" name="Straight Connector 13">
            <a:extLst>
              <a:ext uri="{FF2B5EF4-FFF2-40B4-BE49-F238E27FC236}">
                <a16:creationId xmlns:a16="http://schemas.microsoft.com/office/drawing/2014/main" id="{5C1FF168-4C1C-44EA-8291-0779F11E92BF}"/>
              </a:ext>
            </a:extLst>
          </p:cNvPr>
          <p:cNvCxnSpPr>
            <a:cxnSpLocks/>
          </p:cNvCxnSpPr>
          <p:nvPr/>
        </p:nvCxnSpPr>
        <p:spPr>
          <a:xfrm>
            <a:off x="1758353" y="4582374"/>
            <a:ext cx="0" cy="723054"/>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ECED59-72B7-48CE-8559-6C4435C2DE45}"/>
              </a:ext>
            </a:extLst>
          </p:cNvPr>
          <p:cNvSpPr txBox="1"/>
          <p:nvPr/>
        </p:nvSpPr>
        <p:spPr>
          <a:xfrm>
            <a:off x="938584" y="5268174"/>
            <a:ext cx="1612942" cy="830997"/>
          </a:xfrm>
          <a:prstGeom prst="rect">
            <a:avLst/>
          </a:prstGeom>
          <a:noFill/>
        </p:spPr>
        <p:txBody>
          <a:bodyPr wrap="none" rtlCol="0">
            <a:spAutoFit/>
          </a:bodyPr>
          <a:lstStyle/>
          <a:p>
            <a:pPr algn="ctr"/>
            <a:r>
              <a:rPr lang="en-US" sz="1600" dirty="0">
                <a:solidFill>
                  <a:schemeClr val="tx1">
                    <a:lumMod val="65000"/>
                    <a:lumOff val="35000"/>
                  </a:schemeClr>
                </a:solidFill>
                <a:latin typeface="Arial Narrow" panose="020B0606020202030204" pitchFamily="34" charset="0"/>
              </a:rPr>
              <a:t>SWARCO founded</a:t>
            </a:r>
          </a:p>
          <a:p>
            <a:pPr algn="ctr"/>
            <a:r>
              <a:rPr lang="en-US" sz="1600" dirty="0">
                <a:solidFill>
                  <a:schemeClr val="tx1">
                    <a:lumMod val="65000"/>
                    <a:lumOff val="35000"/>
                  </a:schemeClr>
                </a:solidFill>
                <a:latin typeface="Arial Narrow" panose="020B0606020202030204" pitchFamily="34" charset="0"/>
              </a:rPr>
              <a:t>in Austria by</a:t>
            </a:r>
          </a:p>
          <a:p>
            <a:pPr algn="ctr"/>
            <a:r>
              <a:rPr lang="en-US" sz="1600" dirty="0">
                <a:solidFill>
                  <a:schemeClr val="tx1">
                    <a:lumMod val="65000"/>
                    <a:lumOff val="35000"/>
                  </a:schemeClr>
                </a:solidFill>
                <a:latin typeface="Arial Narrow" panose="020B0606020202030204" pitchFamily="34" charset="0"/>
              </a:rPr>
              <a:t>Manfred Swarovski</a:t>
            </a:r>
          </a:p>
        </p:txBody>
      </p:sp>
      <p:sp>
        <p:nvSpPr>
          <p:cNvPr id="16" name="TextBox 15">
            <a:extLst>
              <a:ext uri="{FF2B5EF4-FFF2-40B4-BE49-F238E27FC236}">
                <a16:creationId xmlns:a16="http://schemas.microsoft.com/office/drawing/2014/main" id="{BB65BB69-EFE1-4941-958A-8431AA37FADF}"/>
              </a:ext>
            </a:extLst>
          </p:cNvPr>
          <p:cNvSpPr txBox="1"/>
          <p:nvPr/>
        </p:nvSpPr>
        <p:spPr>
          <a:xfrm>
            <a:off x="1184645" y="2524974"/>
            <a:ext cx="1120820" cy="707886"/>
          </a:xfrm>
          <a:prstGeom prst="rect">
            <a:avLst/>
          </a:prstGeom>
          <a:noFill/>
        </p:spPr>
        <p:txBody>
          <a:bodyPr wrap="none" rtlCol="0">
            <a:spAutoFit/>
          </a:bodyPr>
          <a:lstStyle/>
          <a:p>
            <a:pPr algn="ctr"/>
            <a:r>
              <a:rPr lang="en-US" sz="4000" b="1" dirty="0">
                <a:solidFill>
                  <a:schemeClr val="tx1">
                    <a:lumMod val="65000"/>
                    <a:lumOff val="35000"/>
                  </a:schemeClr>
                </a:solidFill>
                <a:latin typeface="Arial Narrow" panose="020B0606020202030204" pitchFamily="34" charset="0"/>
              </a:rPr>
              <a:t>1969</a:t>
            </a:r>
          </a:p>
        </p:txBody>
      </p:sp>
      <p:cxnSp>
        <p:nvCxnSpPr>
          <p:cNvPr id="17" name="Straight Connector 16">
            <a:extLst>
              <a:ext uri="{FF2B5EF4-FFF2-40B4-BE49-F238E27FC236}">
                <a16:creationId xmlns:a16="http://schemas.microsoft.com/office/drawing/2014/main" id="{A473C35D-7B4D-4BF2-A38F-6D5CABC502E8}"/>
              </a:ext>
            </a:extLst>
          </p:cNvPr>
          <p:cNvCxnSpPr>
            <a:cxnSpLocks/>
            <a:endCxn id="7" idx="2"/>
          </p:cNvCxnSpPr>
          <p:nvPr/>
        </p:nvCxnSpPr>
        <p:spPr>
          <a:xfrm>
            <a:off x="2429701" y="3896574"/>
            <a:ext cx="373455" cy="0"/>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40AD0C-9E8E-4E20-801D-1DADE4CC2EBB}"/>
              </a:ext>
            </a:extLst>
          </p:cNvPr>
          <p:cNvCxnSpPr>
            <a:cxnSpLocks/>
          </p:cNvCxnSpPr>
          <p:nvPr/>
        </p:nvCxnSpPr>
        <p:spPr>
          <a:xfrm>
            <a:off x="3488956" y="2498766"/>
            <a:ext cx="0" cy="723054"/>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250600-B145-4FE0-AA99-F4E877EFF8C5}"/>
              </a:ext>
            </a:extLst>
          </p:cNvPr>
          <p:cNvSpPr txBox="1"/>
          <p:nvPr/>
        </p:nvSpPr>
        <p:spPr>
          <a:xfrm>
            <a:off x="2314162" y="1656723"/>
            <a:ext cx="2372765" cy="830997"/>
          </a:xfrm>
          <a:prstGeom prst="rect">
            <a:avLst/>
          </a:prstGeom>
          <a:noFill/>
        </p:spPr>
        <p:txBody>
          <a:bodyPr wrap="none" rtlCol="0">
            <a:spAutoFit/>
          </a:bodyPr>
          <a:lstStyle/>
          <a:p>
            <a:pPr algn="ctr"/>
            <a:r>
              <a:rPr lang="en-US" sz="1600" dirty="0">
                <a:solidFill>
                  <a:schemeClr val="tx1">
                    <a:lumMod val="65000"/>
                    <a:lumOff val="35000"/>
                  </a:schemeClr>
                </a:solidFill>
                <a:latin typeface="Arial Narrow" panose="020B0606020202030204" pitchFamily="34" charset="0"/>
              </a:rPr>
              <a:t>SWARCO launched</a:t>
            </a:r>
          </a:p>
          <a:p>
            <a:pPr algn="ctr"/>
            <a:r>
              <a:rPr lang="en-US" sz="1600" dirty="0">
                <a:solidFill>
                  <a:schemeClr val="tx1">
                    <a:lumMod val="65000"/>
                    <a:lumOff val="35000"/>
                  </a:schemeClr>
                </a:solidFill>
                <a:latin typeface="Arial Narrow" panose="020B0606020202030204" pitchFamily="34" charset="0"/>
              </a:rPr>
              <a:t>US business operations</a:t>
            </a:r>
          </a:p>
          <a:p>
            <a:pPr algn="ctr"/>
            <a:r>
              <a:rPr lang="en-US" sz="1600" dirty="0">
                <a:solidFill>
                  <a:schemeClr val="tx1">
                    <a:lumMod val="65000"/>
                    <a:lumOff val="35000"/>
                  </a:schemeClr>
                </a:solidFill>
                <a:latin typeface="Arial Narrow" panose="020B0606020202030204" pitchFamily="34" charset="0"/>
              </a:rPr>
              <a:t>with 6 manufacturing facilities</a:t>
            </a:r>
          </a:p>
        </p:txBody>
      </p:sp>
      <p:sp>
        <p:nvSpPr>
          <p:cNvPr id="21" name="TextBox 20">
            <a:extLst>
              <a:ext uri="{FF2B5EF4-FFF2-40B4-BE49-F238E27FC236}">
                <a16:creationId xmlns:a16="http://schemas.microsoft.com/office/drawing/2014/main" id="{31491C6F-3445-4D2D-8585-012E04B6643D}"/>
              </a:ext>
            </a:extLst>
          </p:cNvPr>
          <p:cNvSpPr txBox="1"/>
          <p:nvPr/>
        </p:nvSpPr>
        <p:spPr>
          <a:xfrm>
            <a:off x="2928546" y="4560288"/>
            <a:ext cx="1120820" cy="707886"/>
          </a:xfrm>
          <a:prstGeom prst="rect">
            <a:avLst/>
          </a:prstGeom>
          <a:noFill/>
        </p:spPr>
        <p:txBody>
          <a:bodyPr wrap="none" rtlCol="0">
            <a:spAutoFit/>
          </a:bodyPr>
          <a:lstStyle/>
          <a:p>
            <a:pPr algn="ctr"/>
            <a:r>
              <a:rPr lang="en-US" sz="4000" b="1" dirty="0">
                <a:solidFill>
                  <a:schemeClr val="tx1">
                    <a:lumMod val="65000"/>
                    <a:lumOff val="35000"/>
                  </a:schemeClr>
                </a:solidFill>
                <a:latin typeface="Arial Narrow" panose="020B0606020202030204" pitchFamily="34" charset="0"/>
              </a:rPr>
              <a:t>1974</a:t>
            </a:r>
          </a:p>
        </p:txBody>
      </p:sp>
      <p:cxnSp>
        <p:nvCxnSpPr>
          <p:cNvPr id="22" name="Straight Connector 21">
            <a:extLst>
              <a:ext uri="{FF2B5EF4-FFF2-40B4-BE49-F238E27FC236}">
                <a16:creationId xmlns:a16="http://schemas.microsoft.com/office/drawing/2014/main" id="{13571220-CA1B-43A5-B56C-9DFA686D9EE6}"/>
              </a:ext>
            </a:extLst>
          </p:cNvPr>
          <p:cNvCxnSpPr>
            <a:cxnSpLocks/>
          </p:cNvCxnSpPr>
          <p:nvPr/>
        </p:nvCxnSpPr>
        <p:spPr>
          <a:xfrm>
            <a:off x="4174756" y="3896574"/>
            <a:ext cx="373455" cy="0"/>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23AAC39-88C8-420B-BCE3-D1CFEDC3A895}"/>
              </a:ext>
            </a:extLst>
          </p:cNvPr>
          <p:cNvCxnSpPr>
            <a:cxnSpLocks/>
          </p:cNvCxnSpPr>
          <p:nvPr/>
        </p:nvCxnSpPr>
        <p:spPr>
          <a:xfrm>
            <a:off x="5232031" y="4582374"/>
            <a:ext cx="0" cy="723054"/>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A306A35-B4CF-4263-AA0D-7942D982F78E}"/>
              </a:ext>
            </a:extLst>
          </p:cNvPr>
          <p:cNvSpPr txBox="1"/>
          <p:nvPr/>
        </p:nvSpPr>
        <p:spPr>
          <a:xfrm>
            <a:off x="4641088" y="2524974"/>
            <a:ext cx="1120820" cy="707886"/>
          </a:xfrm>
          <a:prstGeom prst="rect">
            <a:avLst/>
          </a:prstGeom>
          <a:noFill/>
        </p:spPr>
        <p:txBody>
          <a:bodyPr wrap="none" rtlCol="0">
            <a:spAutoFit/>
          </a:bodyPr>
          <a:lstStyle/>
          <a:p>
            <a:pPr algn="ctr"/>
            <a:r>
              <a:rPr lang="en-US" sz="4000" b="1" dirty="0">
                <a:solidFill>
                  <a:schemeClr val="tx1">
                    <a:lumMod val="65000"/>
                    <a:lumOff val="35000"/>
                  </a:schemeClr>
                </a:solidFill>
                <a:latin typeface="Arial Narrow" panose="020B0606020202030204" pitchFamily="34" charset="0"/>
              </a:rPr>
              <a:t>1986</a:t>
            </a:r>
          </a:p>
        </p:txBody>
      </p:sp>
      <p:sp>
        <p:nvSpPr>
          <p:cNvPr id="25" name="TextBox 24">
            <a:extLst>
              <a:ext uri="{FF2B5EF4-FFF2-40B4-BE49-F238E27FC236}">
                <a16:creationId xmlns:a16="http://schemas.microsoft.com/office/drawing/2014/main" id="{DCF2399B-F34E-4273-A3F1-D29B444602F0}"/>
              </a:ext>
            </a:extLst>
          </p:cNvPr>
          <p:cNvSpPr txBox="1"/>
          <p:nvPr/>
        </p:nvSpPr>
        <p:spPr>
          <a:xfrm>
            <a:off x="4418989" y="5305428"/>
            <a:ext cx="1626086" cy="584775"/>
          </a:xfrm>
          <a:prstGeom prst="rect">
            <a:avLst/>
          </a:prstGeom>
          <a:noFill/>
        </p:spPr>
        <p:txBody>
          <a:bodyPr wrap="none" rtlCol="0">
            <a:spAutoFit/>
          </a:bodyPr>
          <a:lstStyle/>
          <a:p>
            <a:pPr algn="ctr"/>
            <a:r>
              <a:rPr lang="en-US" sz="1600" dirty="0">
                <a:solidFill>
                  <a:schemeClr val="tx1">
                    <a:lumMod val="65000"/>
                    <a:lumOff val="35000"/>
                  </a:schemeClr>
                </a:solidFill>
                <a:latin typeface="Arial Narrow" panose="020B0606020202030204" pitchFamily="34" charset="0"/>
              </a:rPr>
              <a:t>SWARCO acquired</a:t>
            </a:r>
          </a:p>
          <a:p>
            <a:pPr algn="ctr"/>
            <a:r>
              <a:rPr lang="en-US" sz="1600" dirty="0">
                <a:solidFill>
                  <a:schemeClr val="tx1">
                    <a:lumMod val="65000"/>
                    <a:lumOff val="35000"/>
                  </a:schemeClr>
                </a:solidFill>
                <a:latin typeface="Arial Narrow" panose="020B0606020202030204" pitchFamily="34" charset="0"/>
              </a:rPr>
              <a:t>FUTURIT/Austria</a:t>
            </a:r>
          </a:p>
        </p:txBody>
      </p:sp>
      <p:cxnSp>
        <p:nvCxnSpPr>
          <p:cNvPr id="26" name="Straight Connector 25">
            <a:extLst>
              <a:ext uri="{FF2B5EF4-FFF2-40B4-BE49-F238E27FC236}">
                <a16:creationId xmlns:a16="http://schemas.microsoft.com/office/drawing/2014/main" id="{0CB5EF09-939D-4529-96D8-477F785B9321}"/>
              </a:ext>
            </a:extLst>
          </p:cNvPr>
          <p:cNvCxnSpPr>
            <a:cxnSpLocks/>
          </p:cNvCxnSpPr>
          <p:nvPr/>
        </p:nvCxnSpPr>
        <p:spPr>
          <a:xfrm>
            <a:off x="5918657" y="3896574"/>
            <a:ext cx="373455" cy="0"/>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A0CF77-08E2-4C1C-9516-D6AE26362A9A}"/>
              </a:ext>
            </a:extLst>
          </p:cNvPr>
          <p:cNvCxnSpPr>
            <a:cxnSpLocks/>
          </p:cNvCxnSpPr>
          <p:nvPr/>
        </p:nvCxnSpPr>
        <p:spPr>
          <a:xfrm>
            <a:off x="6966624" y="2487720"/>
            <a:ext cx="0" cy="723054"/>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747A3E1-63B0-476D-BD62-8624BB79F3D0}"/>
              </a:ext>
            </a:extLst>
          </p:cNvPr>
          <p:cNvSpPr txBox="1"/>
          <p:nvPr/>
        </p:nvSpPr>
        <p:spPr>
          <a:xfrm>
            <a:off x="6162889" y="1693977"/>
            <a:ext cx="1626086" cy="830997"/>
          </a:xfrm>
          <a:prstGeom prst="rect">
            <a:avLst/>
          </a:prstGeom>
          <a:noFill/>
        </p:spPr>
        <p:txBody>
          <a:bodyPr wrap="none" rtlCol="0">
            <a:spAutoFit/>
          </a:bodyPr>
          <a:lstStyle/>
          <a:p>
            <a:pPr algn="ctr"/>
            <a:r>
              <a:rPr lang="en-US" sz="1600" dirty="0">
                <a:solidFill>
                  <a:schemeClr val="tx1">
                    <a:lumMod val="65000"/>
                    <a:lumOff val="35000"/>
                  </a:schemeClr>
                </a:solidFill>
                <a:latin typeface="Arial Narrow" panose="020B0606020202030204" pitchFamily="34" charset="0"/>
              </a:rPr>
              <a:t>SWARCO acquired</a:t>
            </a:r>
          </a:p>
          <a:p>
            <a:pPr algn="ctr"/>
            <a:r>
              <a:rPr lang="en-US" sz="1600" dirty="0" err="1">
                <a:solidFill>
                  <a:schemeClr val="tx1">
                    <a:lumMod val="65000"/>
                    <a:lumOff val="35000"/>
                  </a:schemeClr>
                </a:solidFill>
                <a:latin typeface="Arial Narrow" panose="020B0606020202030204" pitchFamily="34" charset="0"/>
              </a:rPr>
              <a:t>Dambach</a:t>
            </a:r>
            <a:r>
              <a:rPr lang="en-US" sz="1600" dirty="0">
                <a:solidFill>
                  <a:schemeClr val="tx1">
                    <a:lumMod val="65000"/>
                    <a:lumOff val="35000"/>
                  </a:schemeClr>
                </a:solidFill>
                <a:latin typeface="Arial Narrow" panose="020B0606020202030204" pitchFamily="34" charset="0"/>
              </a:rPr>
              <a:t> in</a:t>
            </a:r>
          </a:p>
          <a:p>
            <a:pPr algn="ctr"/>
            <a:r>
              <a:rPr lang="en-US" sz="1600" dirty="0">
                <a:solidFill>
                  <a:schemeClr val="tx1">
                    <a:lumMod val="65000"/>
                    <a:lumOff val="35000"/>
                  </a:schemeClr>
                </a:solidFill>
                <a:latin typeface="Arial Narrow" panose="020B0606020202030204" pitchFamily="34" charset="0"/>
              </a:rPr>
              <a:t>Germany</a:t>
            </a:r>
          </a:p>
        </p:txBody>
      </p:sp>
      <p:sp>
        <p:nvSpPr>
          <p:cNvPr id="29" name="TextBox 28">
            <a:extLst>
              <a:ext uri="{FF2B5EF4-FFF2-40B4-BE49-F238E27FC236}">
                <a16:creationId xmlns:a16="http://schemas.microsoft.com/office/drawing/2014/main" id="{DF3682DF-D6FB-4106-B668-081122A4EEE9}"/>
              </a:ext>
            </a:extLst>
          </p:cNvPr>
          <p:cNvSpPr txBox="1"/>
          <p:nvPr/>
        </p:nvSpPr>
        <p:spPr>
          <a:xfrm>
            <a:off x="6415523" y="4560288"/>
            <a:ext cx="1120820" cy="707886"/>
          </a:xfrm>
          <a:prstGeom prst="rect">
            <a:avLst/>
          </a:prstGeom>
          <a:noFill/>
        </p:spPr>
        <p:txBody>
          <a:bodyPr wrap="none" rtlCol="0">
            <a:spAutoFit/>
          </a:bodyPr>
          <a:lstStyle/>
          <a:p>
            <a:pPr algn="ctr"/>
            <a:r>
              <a:rPr lang="en-US" sz="4000" b="1" dirty="0">
                <a:solidFill>
                  <a:schemeClr val="tx1">
                    <a:lumMod val="65000"/>
                    <a:lumOff val="35000"/>
                  </a:schemeClr>
                </a:solidFill>
                <a:latin typeface="Arial Narrow" panose="020B0606020202030204" pitchFamily="34" charset="0"/>
              </a:rPr>
              <a:t>2008</a:t>
            </a:r>
          </a:p>
        </p:txBody>
      </p:sp>
      <p:cxnSp>
        <p:nvCxnSpPr>
          <p:cNvPr id="30" name="Straight Connector 29">
            <a:extLst>
              <a:ext uri="{FF2B5EF4-FFF2-40B4-BE49-F238E27FC236}">
                <a16:creationId xmlns:a16="http://schemas.microsoft.com/office/drawing/2014/main" id="{7A608C6D-31D9-4B50-B544-8FC23FF2C6FC}"/>
              </a:ext>
            </a:extLst>
          </p:cNvPr>
          <p:cNvCxnSpPr>
            <a:cxnSpLocks/>
          </p:cNvCxnSpPr>
          <p:nvPr/>
        </p:nvCxnSpPr>
        <p:spPr>
          <a:xfrm>
            <a:off x="7669608" y="3896574"/>
            <a:ext cx="373455" cy="0"/>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0EFA6E-80FF-4603-8779-4C40988991FC}"/>
              </a:ext>
            </a:extLst>
          </p:cNvPr>
          <p:cNvCxnSpPr>
            <a:cxnSpLocks/>
          </p:cNvCxnSpPr>
          <p:nvPr/>
        </p:nvCxnSpPr>
        <p:spPr>
          <a:xfrm>
            <a:off x="8720659" y="4582374"/>
            <a:ext cx="0" cy="723054"/>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12764F8-488B-4108-B539-A890FC81F38A}"/>
              </a:ext>
            </a:extLst>
          </p:cNvPr>
          <p:cNvCxnSpPr>
            <a:cxnSpLocks/>
          </p:cNvCxnSpPr>
          <p:nvPr/>
        </p:nvCxnSpPr>
        <p:spPr>
          <a:xfrm>
            <a:off x="9406459" y="3896574"/>
            <a:ext cx="373455" cy="0"/>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21E570-B277-4E4E-AB54-C99DE1976927}"/>
              </a:ext>
            </a:extLst>
          </p:cNvPr>
          <p:cNvCxnSpPr>
            <a:cxnSpLocks/>
          </p:cNvCxnSpPr>
          <p:nvPr/>
        </p:nvCxnSpPr>
        <p:spPr>
          <a:xfrm>
            <a:off x="10464559" y="2488146"/>
            <a:ext cx="0" cy="723054"/>
          </a:xfrm>
          <a:prstGeom prst="line">
            <a:avLst/>
          </a:prstGeom>
          <a:ln w="19050">
            <a:solidFill>
              <a:srgbClr val="FCDC4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A3ADD47-502B-4B34-9B4B-147BC9E6E152}"/>
              </a:ext>
            </a:extLst>
          </p:cNvPr>
          <p:cNvSpPr txBox="1"/>
          <p:nvPr/>
        </p:nvSpPr>
        <p:spPr>
          <a:xfrm>
            <a:off x="8171342" y="2524974"/>
            <a:ext cx="1120820" cy="707886"/>
          </a:xfrm>
          <a:prstGeom prst="rect">
            <a:avLst/>
          </a:prstGeom>
          <a:noFill/>
        </p:spPr>
        <p:txBody>
          <a:bodyPr wrap="none" rtlCol="0">
            <a:spAutoFit/>
          </a:bodyPr>
          <a:lstStyle/>
          <a:p>
            <a:pPr algn="ctr"/>
            <a:r>
              <a:rPr lang="en-US" sz="4000" b="1" dirty="0">
                <a:solidFill>
                  <a:schemeClr val="tx1">
                    <a:lumMod val="65000"/>
                    <a:lumOff val="35000"/>
                  </a:schemeClr>
                </a:solidFill>
                <a:latin typeface="Arial Narrow" panose="020B0606020202030204" pitchFamily="34" charset="0"/>
              </a:rPr>
              <a:t>2014</a:t>
            </a:r>
          </a:p>
        </p:txBody>
      </p:sp>
      <p:sp>
        <p:nvSpPr>
          <p:cNvPr id="35" name="TextBox 34">
            <a:extLst>
              <a:ext uri="{FF2B5EF4-FFF2-40B4-BE49-F238E27FC236}">
                <a16:creationId xmlns:a16="http://schemas.microsoft.com/office/drawing/2014/main" id="{B852F6DC-6FA6-45B6-A9F5-C3106CEE9413}"/>
              </a:ext>
            </a:extLst>
          </p:cNvPr>
          <p:cNvSpPr txBox="1"/>
          <p:nvPr/>
        </p:nvSpPr>
        <p:spPr>
          <a:xfrm>
            <a:off x="7741482" y="5305427"/>
            <a:ext cx="1980543" cy="830997"/>
          </a:xfrm>
          <a:prstGeom prst="rect">
            <a:avLst/>
          </a:prstGeom>
          <a:noFill/>
        </p:spPr>
        <p:txBody>
          <a:bodyPr wrap="none" rtlCol="0">
            <a:spAutoFit/>
          </a:bodyPr>
          <a:lstStyle/>
          <a:p>
            <a:pPr algn="ctr"/>
            <a:r>
              <a:rPr lang="en-US" sz="1600" dirty="0">
                <a:solidFill>
                  <a:schemeClr val="tx1">
                    <a:lumMod val="65000"/>
                    <a:lumOff val="35000"/>
                  </a:schemeClr>
                </a:solidFill>
                <a:latin typeface="Arial Narrow" panose="020B0606020202030204" pitchFamily="34" charset="0"/>
              </a:rPr>
              <a:t>SWARCO began</a:t>
            </a:r>
          </a:p>
          <a:p>
            <a:pPr algn="ctr"/>
            <a:r>
              <a:rPr lang="en-US" sz="1600" dirty="0">
                <a:solidFill>
                  <a:schemeClr val="tx1">
                    <a:lumMod val="65000"/>
                    <a:lumOff val="35000"/>
                  </a:schemeClr>
                </a:solidFill>
                <a:latin typeface="Arial Narrow" panose="020B0606020202030204" pitchFamily="34" charset="0"/>
              </a:rPr>
              <a:t>Manufacturing LED</a:t>
            </a:r>
          </a:p>
          <a:p>
            <a:pPr algn="ctr"/>
            <a:r>
              <a:rPr lang="en-US" sz="1600" dirty="0">
                <a:solidFill>
                  <a:schemeClr val="tx1">
                    <a:lumMod val="65000"/>
                    <a:lumOff val="35000"/>
                  </a:schemeClr>
                </a:solidFill>
                <a:latin typeface="Arial Narrow" panose="020B0606020202030204" pitchFamily="34" charset="0"/>
              </a:rPr>
              <a:t>Variable Message Signs</a:t>
            </a:r>
          </a:p>
        </p:txBody>
      </p:sp>
      <p:sp>
        <p:nvSpPr>
          <p:cNvPr id="36" name="TextBox 35">
            <a:extLst>
              <a:ext uri="{FF2B5EF4-FFF2-40B4-BE49-F238E27FC236}">
                <a16:creationId xmlns:a16="http://schemas.microsoft.com/office/drawing/2014/main" id="{C92EB8BC-63FF-4474-8374-E8BE1FE559CA}"/>
              </a:ext>
            </a:extLst>
          </p:cNvPr>
          <p:cNvSpPr txBox="1"/>
          <p:nvPr/>
        </p:nvSpPr>
        <p:spPr>
          <a:xfrm>
            <a:off x="9651516" y="1913991"/>
            <a:ext cx="1626086" cy="584775"/>
          </a:xfrm>
          <a:prstGeom prst="rect">
            <a:avLst/>
          </a:prstGeom>
          <a:noFill/>
        </p:spPr>
        <p:txBody>
          <a:bodyPr wrap="none" rtlCol="0">
            <a:spAutoFit/>
          </a:bodyPr>
          <a:lstStyle/>
          <a:p>
            <a:pPr algn="ctr"/>
            <a:r>
              <a:rPr lang="en-US" sz="1600" dirty="0">
                <a:solidFill>
                  <a:schemeClr val="tx1">
                    <a:lumMod val="65000"/>
                    <a:lumOff val="35000"/>
                  </a:schemeClr>
                </a:solidFill>
                <a:latin typeface="Arial Narrow" panose="020B0606020202030204" pitchFamily="34" charset="0"/>
              </a:rPr>
              <a:t>SWARCO acquired</a:t>
            </a:r>
          </a:p>
          <a:p>
            <a:pPr algn="ctr"/>
            <a:r>
              <a:rPr lang="en-US" sz="1600" dirty="0">
                <a:solidFill>
                  <a:schemeClr val="tx1">
                    <a:lumMod val="65000"/>
                    <a:lumOff val="35000"/>
                  </a:schemeClr>
                </a:solidFill>
                <a:latin typeface="Arial Narrow" panose="020B0606020202030204" pitchFamily="34" charset="0"/>
              </a:rPr>
              <a:t>McCain, Inc.</a:t>
            </a:r>
          </a:p>
        </p:txBody>
      </p:sp>
      <p:sp>
        <p:nvSpPr>
          <p:cNvPr id="37" name="TextBox 36">
            <a:extLst>
              <a:ext uri="{FF2B5EF4-FFF2-40B4-BE49-F238E27FC236}">
                <a16:creationId xmlns:a16="http://schemas.microsoft.com/office/drawing/2014/main" id="{B2F89425-512F-4D1D-901A-EC66B6878947}"/>
              </a:ext>
            </a:extLst>
          </p:cNvPr>
          <p:cNvSpPr txBox="1"/>
          <p:nvPr/>
        </p:nvSpPr>
        <p:spPr>
          <a:xfrm>
            <a:off x="9901474" y="4560288"/>
            <a:ext cx="1120820" cy="707886"/>
          </a:xfrm>
          <a:prstGeom prst="rect">
            <a:avLst/>
          </a:prstGeom>
          <a:noFill/>
        </p:spPr>
        <p:txBody>
          <a:bodyPr wrap="none" rtlCol="0">
            <a:spAutoFit/>
          </a:bodyPr>
          <a:lstStyle/>
          <a:p>
            <a:pPr algn="ctr"/>
            <a:r>
              <a:rPr lang="en-US" sz="4000" b="1" dirty="0">
                <a:solidFill>
                  <a:schemeClr val="tx1">
                    <a:lumMod val="65000"/>
                    <a:lumOff val="35000"/>
                  </a:schemeClr>
                </a:solidFill>
                <a:latin typeface="Arial Narrow" panose="020B0606020202030204" pitchFamily="34" charset="0"/>
              </a:rPr>
              <a:t>2016</a:t>
            </a:r>
          </a:p>
        </p:txBody>
      </p:sp>
    </p:spTree>
    <p:extLst>
      <p:ext uri="{BB962C8B-B14F-4D97-AF65-F5344CB8AC3E}">
        <p14:creationId xmlns:p14="http://schemas.microsoft.com/office/powerpoint/2010/main" val="167577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1500"/>
                            </p:stCondLst>
                            <p:childTnLst>
                              <p:par>
                                <p:cTn id="41" presetID="47"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5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childTnLst>
                          </p:cTn>
                        </p:par>
                        <p:par>
                          <p:cTn id="62" fill="hold">
                            <p:stCondLst>
                              <p:cond delay="1000"/>
                            </p:stCondLst>
                            <p:childTnLst>
                              <p:par>
                                <p:cTn id="63" presetID="22" presetClass="entr" presetSubtype="1"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500"/>
                                        <p:tgtEl>
                                          <p:spTgt spid="23"/>
                                        </p:tgtEl>
                                      </p:cBhvr>
                                    </p:animEffect>
                                  </p:childTnLst>
                                </p:cTn>
                              </p:par>
                            </p:childTnLst>
                          </p:cTn>
                        </p:par>
                        <p:par>
                          <p:cTn id="66" fill="hold">
                            <p:stCondLst>
                              <p:cond delay="1500"/>
                            </p:stCondLst>
                            <p:childTnLst>
                              <p:par>
                                <p:cTn id="67" presetID="42"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anim calcmode="lin" valueType="num">
                                      <p:cBhvr>
                                        <p:cTn id="70" dur="500" fill="hold"/>
                                        <p:tgtEl>
                                          <p:spTgt spid="25"/>
                                        </p:tgtEl>
                                        <p:attrNameLst>
                                          <p:attrName>ppt_x</p:attrName>
                                        </p:attrNameLst>
                                      </p:cBhvr>
                                      <p:tavLst>
                                        <p:tav tm="0">
                                          <p:val>
                                            <p:strVal val="#ppt_x"/>
                                          </p:val>
                                        </p:tav>
                                        <p:tav tm="100000">
                                          <p:val>
                                            <p:strVal val="#ppt_x"/>
                                          </p:val>
                                        </p:tav>
                                      </p:tavLst>
                                    </p:anim>
                                    <p:anim calcmode="lin" valueType="num">
                                      <p:cBhvr>
                                        <p:cTn id="71" dur="500" fill="hold"/>
                                        <p:tgtEl>
                                          <p:spTgt spid="25"/>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anim calcmode="lin" valueType="num">
                                      <p:cBhvr>
                                        <p:cTn id="75" dur="500" fill="hold"/>
                                        <p:tgtEl>
                                          <p:spTgt spid="24"/>
                                        </p:tgtEl>
                                        <p:attrNameLst>
                                          <p:attrName>ppt_x</p:attrName>
                                        </p:attrNameLst>
                                      </p:cBhvr>
                                      <p:tavLst>
                                        <p:tav tm="0">
                                          <p:val>
                                            <p:strVal val="#ppt_x"/>
                                          </p:val>
                                        </p:tav>
                                        <p:tav tm="100000">
                                          <p:val>
                                            <p:strVal val="#ppt_x"/>
                                          </p:val>
                                        </p:tav>
                                      </p:tavLst>
                                    </p:anim>
                                    <p:anim calcmode="lin" valueType="num">
                                      <p:cBhvr>
                                        <p:cTn id="7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left)">
                                      <p:cBhvr>
                                        <p:cTn id="81" dur="500"/>
                                        <p:tgtEl>
                                          <p:spTgt spid="26"/>
                                        </p:tgtEl>
                                      </p:cBhvr>
                                    </p:animEffect>
                                  </p:childTnLst>
                                </p:cTn>
                              </p:par>
                            </p:childTnLst>
                          </p:cTn>
                        </p:par>
                        <p:par>
                          <p:cTn id="82" fill="hold">
                            <p:stCondLst>
                              <p:cond delay="500"/>
                            </p:stCondLst>
                            <p:childTnLst>
                              <p:par>
                                <p:cTn id="83" presetID="53" presetClass="entr" presetSubtype="16" fill="hold" nodeType="after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 fill="hold"/>
                                        <p:tgtEl>
                                          <p:spTgt spid="9"/>
                                        </p:tgtEl>
                                        <p:attrNameLst>
                                          <p:attrName>ppt_w</p:attrName>
                                        </p:attrNameLst>
                                      </p:cBhvr>
                                      <p:tavLst>
                                        <p:tav tm="0">
                                          <p:val>
                                            <p:fltVal val="0"/>
                                          </p:val>
                                        </p:tav>
                                        <p:tav tm="100000">
                                          <p:val>
                                            <p:strVal val="#ppt_w"/>
                                          </p:val>
                                        </p:tav>
                                      </p:tavLst>
                                    </p:anim>
                                    <p:anim calcmode="lin" valueType="num">
                                      <p:cBhvr>
                                        <p:cTn id="86" dur="500" fill="hold"/>
                                        <p:tgtEl>
                                          <p:spTgt spid="9"/>
                                        </p:tgtEl>
                                        <p:attrNameLst>
                                          <p:attrName>ppt_h</p:attrName>
                                        </p:attrNameLst>
                                      </p:cBhvr>
                                      <p:tavLst>
                                        <p:tav tm="0">
                                          <p:val>
                                            <p:fltVal val="0"/>
                                          </p:val>
                                        </p:tav>
                                        <p:tav tm="100000">
                                          <p:val>
                                            <p:strVal val="#ppt_h"/>
                                          </p:val>
                                        </p:tav>
                                      </p:tavLst>
                                    </p:anim>
                                    <p:animEffect transition="in" filter="fade">
                                      <p:cBhvr>
                                        <p:cTn id="87" dur="500"/>
                                        <p:tgtEl>
                                          <p:spTgt spid="9"/>
                                        </p:tgtEl>
                                      </p:cBhvr>
                                    </p:animEffect>
                                  </p:childTnLst>
                                </p:cTn>
                              </p:par>
                            </p:childTnLst>
                          </p:cTn>
                        </p:par>
                        <p:par>
                          <p:cTn id="88" fill="hold">
                            <p:stCondLst>
                              <p:cond delay="1000"/>
                            </p:stCondLst>
                            <p:childTnLst>
                              <p:par>
                                <p:cTn id="89" presetID="22" presetClass="entr" presetSubtype="4"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down)">
                                      <p:cBhvr>
                                        <p:cTn id="91" dur="500"/>
                                        <p:tgtEl>
                                          <p:spTgt spid="27"/>
                                        </p:tgtEl>
                                      </p:cBhvr>
                                    </p:animEffect>
                                  </p:childTnLst>
                                </p:cTn>
                              </p:par>
                            </p:childTnLst>
                          </p:cTn>
                        </p:par>
                        <p:par>
                          <p:cTn id="92" fill="hold">
                            <p:stCondLst>
                              <p:cond delay="1500"/>
                            </p:stCondLst>
                            <p:childTnLst>
                              <p:par>
                                <p:cTn id="93" presetID="47" presetClass="entr" presetSubtype="0" fill="hold" grpId="0" nodeType="after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anim calcmode="lin" valueType="num">
                                      <p:cBhvr>
                                        <p:cTn id="96" dur="500" fill="hold"/>
                                        <p:tgtEl>
                                          <p:spTgt spid="28"/>
                                        </p:tgtEl>
                                        <p:attrNameLst>
                                          <p:attrName>ppt_x</p:attrName>
                                        </p:attrNameLst>
                                      </p:cBhvr>
                                      <p:tavLst>
                                        <p:tav tm="0">
                                          <p:val>
                                            <p:strVal val="#ppt_x"/>
                                          </p:val>
                                        </p:tav>
                                        <p:tav tm="100000">
                                          <p:val>
                                            <p:strVal val="#ppt_x"/>
                                          </p:val>
                                        </p:tav>
                                      </p:tavLst>
                                    </p:anim>
                                    <p:anim calcmode="lin" valueType="num">
                                      <p:cBhvr>
                                        <p:cTn id="97" dur="500" fill="hold"/>
                                        <p:tgtEl>
                                          <p:spTgt spid="2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anim calcmode="lin" valueType="num">
                                      <p:cBhvr>
                                        <p:cTn id="101" dur="500" fill="hold"/>
                                        <p:tgtEl>
                                          <p:spTgt spid="29"/>
                                        </p:tgtEl>
                                        <p:attrNameLst>
                                          <p:attrName>ppt_x</p:attrName>
                                        </p:attrNameLst>
                                      </p:cBhvr>
                                      <p:tavLst>
                                        <p:tav tm="0">
                                          <p:val>
                                            <p:strVal val="#ppt_x"/>
                                          </p:val>
                                        </p:tav>
                                        <p:tav tm="100000">
                                          <p:val>
                                            <p:strVal val="#ppt_x"/>
                                          </p:val>
                                        </p:tav>
                                      </p:tavLst>
                                    </p:anim>
                                    <p:anim calcmode="lin" valueType="num">
                                      <p:cBhvr>
                                        <p:cTn id="10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left)">
                                      <p:cBhvr>
                                        <p:cTn id="107" dur="500"/>
                                        <p:tgtEl>
                                          <p:spTgt spid="30"/>
                                        </p:tgtEl>
                                      </p:cBhvr>
                                    </p:animEffect>
                                  </p:childTnLst>
                                </p:cTn>
                              </p:par>
                            </p:childTnLst>
                          </p:cTn>
                        </p:par>
                        <p:par>
                          <p:cTn id="108" fill="hold">
                            <p:stCondLst>
                              <p:cond delay="500"/>
                            </p:stCondLst>
                            <p:childTnLst>
                              <p:par>
                                <p:cTn id="109" presetID="53" presetClass="entr" presetSubtype="16" fill="hold" nodeType="afterEffect">
                                  <p:stCondLst>
                                    <p:cond delay="0"/>
                                  </p:stCondLst>
                                  <p:childTnLst>
                                    <p:set>
                                      <p:cBhvr>
                                        <p:cTn id="110" dur="1" fill="hold">
                                          <p:stCondLst>
                                            <p:cond delay="0"/>
                                          </p:stCondLst>
                                        </p:cTn>
                                        <p:tgtEl>
                                          <p:spTgt spid="11"/>
                                        </p:tgtEl>
                                        <p:attrNameLst>
                                          <p:attrName>style.visibility</p:attrName>
                                        </p:attrNameLst>
                                      </p:cBhvr>
                                      <p:to>
                                        <p:strVal val="visible"/>
                                      </p:to>
                                    </p:set>
                                    <p:anim calcmode="lin" valueType="num">
                                      <p:cBhvr>
                                        <p:cTn id="111" dur="500" fill="hold"/>
                                        <p:tgtEl>
                                          <p:spTgt spid="11"/>
                                        </p:tgtEl>
                                        <p:attrNameLst>
                                          <p:attrName>ppt_w</p:attrName>
                                        </p:attrNameLst>
                                      </p:cBhvr>
                                      <p:tavLst>
                                        <p:tav tm="0">
                                          <p:val>
                                            <p:fltVal val="0"/>
                                          </p:val>
                                        </p:tav>
                                        <p:tav tm="100000">
                                          <p:val>
                                            <p:strVal val="#ppt_w"/>
                                          </p:val>
                                        </p:tav>
                                      </p:tavLst>
                                    </p:anim>
                                    <p:anim calcmode="lin" valueType="num">
                                      <p:cBhvr>
                                        <p:cTn id="112" dur="500" fill="hold"/>
                                        <p:tgtEl>
                                          <p:spTgt spid="11"/>
                                        </p:tgtEl>
                                        <p:attrNameLst>
                                          <p:attrName>ppt_h</p:attrName>
                                        </p:attrNameLst>
                                      </p:cBhvr>
                                      <p:tavLst>
                                        <p:tav tm="0">
                                          <p:val>
                                            <p:fltVal val="0"/>
                                          </p:val>
                                        </p:tav>
                                        <p:tav tm="100000">
                                          <p:val>
                                            <p:strVal val="#ppt_h"/>
                                          </p:val>
                                        </p:tav>
                                      </p:tavLst>
                                    </p:anim>
                                    <p:animEffect transition="in" filter="fade">
                                      <p:cBhvr>
                                        <p:cTn id="113" dur="500"/>
                                        <p:tgtEl>
                                          <p:spTgt spid="11"/>
                                        </p:tgtEl>
                                      </p:cBhvr>
                                    </p:animEffect>
                                  </p:childTnLst>
                                </p:cTn>
                              </p:par>
                            </p:childTnLst>
                          </p:cTn>
                        </p:par>
                        <p:par>
                          <p:cTn id="114" fill="hold">
                            <p:stCondLst>
                              <p:cond delay="1000"/>
                            </p:stCondLst>
                            <p:childTnLst>
                              <p:par>
                                <p:cTn id="115" presetID="22" presetClass="entr" presetSubtype="1"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wipe(up)">
                                      <p:cBhvr>
                                        <p:cTn id="117" dur="500"/>
                                        <p:tgtEl>
                                          <p:spTgt spid="31"/>
                                        </p:tgtEl>
                                      </p:cBhvr>
                                    </p:animEffect>
                                  </p:childTnLst>
                                </p:cTn>
                              </p:par>
                            </p:childTnLst>
                          </p:cTn>
                        </p:par>
                        <p:par>
                          <p:cTn id="118" fill="hold">
                            <p:stCondLst>
                              <p:cond delay="1500"/>
                            </p:stCondLst>
                            <p:childTnLst>
                              <p:par>
                                <p:cTn id="119" presetID="42" presetClass="entr" presetSubtype="0" fill="hold" grpId="0" nodeType="after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fade">
                                      <p:cBhvr>
                                        <p:cTn id="121" dur="500"/>
                                        <p:tgtEl>
                                          <p:spTgt spid="35"/>
                                        </p:tgtEl>
                                      </p:cBhvr>
                                    </p:animEffect>
                                    <p:anim calcmode="lin" valueType="num">
                                      <p:cBhvr>
                                        <p:cTn id="122" dur="500" fill="hold"/>
                                        <p:tgtEl>
                                          <p:spTgt spid="35"/>
                                        </p:tgtEl>
                                        <p:attrNameLst>
                                          <p:attrName>ppt_x</p:attrName>
                                        </p:attrNameLst>
                                      </p:cBhvr>
                                      <p:tavLst>
                                        <p:tav tm="0">
                                          <p:val>
                                            <p:strVal val="#ppt_x"/>
                                          </p:val>
                                        </p:tav>
                                        <p:tav tm="100000">
                                          <p:val>
                                            <p:strVal val="#ppt_x"/>
                                          </p:val>
                                        </p:tav>
                                      </p:tavLst>
                                    </p:anim>
                                    <p:anim calcmode="lin" valueType="num">
                                      <p:cBhvr>
                                        <p:cTn id="123" dur="500" fill="hold"/>
                                        <p:tgtEl>
                                          <p:spTgt spid="35"/>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34"/>
                                        </p:tgtEl>
                                        <p:attrNameLst>
                                          <p:attrName>style.visibility</p:attrName>
                                        </p:attrNameLst>
                                      </p:cBhvr>
                                      <p:to>
                                        <p:strVal val="visible"/>
                                      </p:to>
                                    </p:set>
                                    <p:animEffect transition="in" filter="fade">
                                      <p:cBhvr>
                                        <p:cTn id="126" dur="500"/>
                                        <p:tgtEl>
                                          <p:spTgt spid="34"/>
                                        </p:tgtEl>
                                      </p:cBhvr>
                                    </p:animEffect>
                                    <p:anim calcmode="lin" valueType="num">
                                      <p:cBhvr>
                                        <p:cTn id="127" dur="500" fill="hold"/>
                                        <p:tgtEl>
                                          <p:spTgt spid="34"/>
                                        </p:tgtEl>
                                        <p:attrNameLst>
                                          <p:attrName>ppt_x</p:attrName>
                                        </p:attrNameLst>
                                      </p:cBhvr>
                                      <p:tavLst>
                                        <p:tav tm="0">
                                          <p:val>
                                            <p:strVal val="#ppt_x"/>
                                          </p:val>
                                        </p:tav>
                                        <p:tav tm="100000">
                                          <p:val>
                                            <p:strVal val="#ppt_x"/>
                                          </p:val>
                                        </p:tav>
                                      </p:tavLst>
                                    </p:anim>
                                    <p:anim calcmode="lin" valueType="num">
                                      <p:cBhvr>
                                        <p:cTn id="12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wipe(left)">
                                      <p:cBhvr>
                                        <p:cTn id="133" dur="500"/>
                                        <p:tgtEl>
                                          <p:spTgt spid="32"/>
                                        </p:tgtEl>
                                      </p:cBhvr>
                                    </p:animEffect>
                                  </p:childTnLst>
                                </p:cTn>
                              </p:par>
                            </p:childTnLst>
                          </p:cTn>
                        </p:par>
                        <p:par>
                          <p:cTn id="134" fill="hold">
                            <p:stCondLst>
                              <p:cond delay="500"/>
                            </p:stCondLst>
                            <p:childTnLst>
                              <p:par>
                                <p:cTn id="135" presetID="53" presetClass="entr" presetSubtype="16" fill="hold" nodeType="afterEffect">
                                  <p:stCondLst>
                                    <p:cond delay="0"/>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500" fill="hold"/>
                                        <p:tgtEl>
                                          <p:spTgt spid="13"/>
                                        </p:tgtEl>
                                        <p:attrNameLst>
                                          <p:attrName>ppt_w</p:attrName>
                                        </p:attrNameLst>
                                      </p:cBhvr>
                                      <p:tavLst>
                                        <p:tav tm="0">
                                          <p:val>
                                            <p:fltVal val="0"/>
                                          </p:val>
                                        </p:tav>
                                        <p:tav tm="100000">
                                          <p:val>
                                            <p:strVal val="#ppt_w"/>
                                          </p:val>
                                        </p:tav>
                                      </p:tavLst>
                                    </p:anim>
                                    <p:anim calcmode="lin" valueType="num">
                                      <p:cBhvr>
                                        <p:cTn id="138" dur="500" fill="hold"/>
                                        <p:tgtEl>
                                          <p:spTgt spid="13"/>
                                        </p:tgtEl>
                                        <p:attrNameLst>
                                          <p:attrName>ppt_h</p:attrName>
                                        </p:attrNameLst>
                                      </p:cBhvr>
                                      <p:tavLst>
                                        <p:tav tm="0">
                                          <p:val>
                                            <p:fltVal val="0"/>
                                          </p:val>
                                        </p:tav>
                                        <p:tav tm="100000">
                                          <p:val>
                                            <p:strVal val="#ppt_h"/>
                                          </p:val>
                                        </p:tav>
                                      </p:tavLst>
                                    </p:anim>
                                    <p:animEffect transition="in" filter="fade">
                                      <p:cBhvr>
                                        <p:cTn id="139" dur="500"/>
                                        <p:tgtEl>
                                          <p:spTgt spid="13"/>
                                        </p:tgtEl>
                                      </p:cBhvr>
                                    </p:animEffect>
                                  </p:childTnLst>
                                </p:cTn>
                              </p:par>
                            </p:childTnLst>
                          </p:cTn>
                        </p:par>
                        <p:par>
                          <p:cTn id="140" fill="hold">
                            <p:stCondLst>
                              <p:cond delay="1000"/>
                            </p:stCondLst>
                            <p:childTnLst>
                              <p:par>
                                <p:cTn id="141" presetID="22" presetClass="entr" presetSubtype="4" fill="hold" nodeType="after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wipe(down)">
                                      <p:cBhvr>
                                        <p:cTn id="143" dur="500"/>
                                        <p:tgtEl>
                                          <p:spTgt spid="33"/>
                                        </p:tgtEl>
                                      </p:cBhvr>
                                    </p:animEffect>
                                  </p:childTnLst>
                                </p:cTn>
                              </p:par>
                            </p:childTnLst>
                          </p:cTn>
                        </p:par>
                        <p:par>
                          <p:cTn id="144" fill="hold">
                            <p:stCondLst>
                              <p:cond delay="1500"/>
                            </p:stCondLst>
                            <p:childTnLst>
                              <p:par>
                                <p:cTn id="145" presetID="47" presetClass="entr" presetSubtype="0" fill="hold" grpId="0" nodeType="after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500"/>
                                        <p:tgtEl>
                                          <p:spTgt spid="36"/>
                                        </p:tgtEl>
                                      </p:cBhvr>
                                    </p:animEffect>
                                    <p:anim calcmode="lin" valueType="num">
                                      <p:cBhvr>
                                        <p:cTn id="148" dur="500" fill="hold"/>
                                        <p:tgtEl>
                                          <p:spTgt spid="36"/>
                                        </p:tgtEl>
                                        <p:attrNameLst>
                                          <p:attrName>ppt_x</p:attrName>
                                        </p:attrNameLst>
                                      </p:cBhvr>
                                      <p:tavLst>
                                        <p:tav tm="0">
                                          <p:val>
                                            <p:strVal val="#ppt_x"/>
                                          </p:val>
                                        </p:tav>
                                        <p:tav tm="100000">
                                          <p:val>
                                            <p:strVal val="#ppt_x"/>
                                          </p:val>
                                        </p:tav>
                                      </p:tavLst>
                                    </p:anim>
                                    <p:anim calcmode="lin" valueType="num">
                                      <p:cBhvr>
                                        <p:cTn id="149" dur="500" fill="hold"/>
                                        <p:tgtEl>
                                          <p:spTgt spid="36"/>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37"/>
                                        </p:tgtEl>
                                        <p:attrNameLst>
                                          <p:attrName>style.visibility</p:attrName>
                                        </p:attrNameLst>
                                      </p:cBhvr>
                                      <p:to>
                                        <p:strVal val="visible"/>
                                      </p:to>
                                    </p:set>
                                    <p:animEffect transition="in" filter="fade">
                                      <p:cBhvr>
                                        <p:cTn id="152" dur="500"/>
                                        <p:tgtEl>
                                          <p:spTgt spid="37"/>
                                        </p:tgtEl>
                                      </p:cBhvr>
                                    </p:animEffect>
                                    <p:anim calcmode="lin" valueType="num">
                                      <p:cBhvr>
                                        <p:cTn id="153" dur="500" fill="hold"/>
                                        <p:tgtEl>
                                          <p:spTgt spid="37"/>
                                        </p:tgtEl>
                                        <p:attrNameLst>
                                          <p:attrName>ppt_x</p:attrName>
                                        </p:attrNameLst>
                                      </p:cBhvr>
                                      <p:tavLst>
                                        <p:tav tm="0">
                                          <p:val>
                                            <p:strVal val="#ppt_x"/>
                                          </p:val>
                                        </p:tav>
                                        <p:tav tm="100000">
                                          <p:val>
                                            <p:strVal val="#ppt_x"/>
                                          </p:val>
                                        </p:tav>
                                      </p:tavLst>
                                    </p:anim>
                                    <p:anim calcmode="lin" valueType="num">
                                      <p:cBhvr>
                                        <p:cTn id="15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0" grpId="0"/>
      <p:bldP spid="21" grpId="0"/>
      <p:bldP spid="24" grpId="0"/>
      <p:bldP spid="25" grpId="0"/>
      <p:bldP spid="28" grpId="0"/>
      <p:bldP spid="29" grpId="0"/>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SWARCO by the Numbers</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8782" y="1393572"/>
            <a:ext cx="3222148" cy="109728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8284" y="3241878"/>
            <a:ext cx="2589522" cy="109728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4128" y="2862005"/>
            <a:ext cx="3623857" cy="109728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1364" y="4719030"/>
            <a:ext cx="6866442" cy="1097280"/>
          </a:xfrm>
          <a:prstGeom prst="rect">
            <a:avLst/>
          </a:prstGeom>
        </p:spPr>
      </p:pic>
    </p:spTree>
    <p:extLst>
      <p:ext uri="{BB962C8B-B14F-4D97-AF65-F5344CB8AC3E}">
        <p14:creationId xmlns:p14="http://schemas.microsoft.com/office/powerpoint/2010/main" val="14287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anim calcmode="lin" valueType="num">
                                      <p:cBhvr>
                                        <p:cTn id="14" dur="500" fill="hold"/>
                                        <p:tgtEl>
                                          <p:spTgt spid="21"/>
                                        </p:tgtEl>
                                        <p:attrNameLst>
                                          <p:attrName>ppt_x</p:attrName>
                                        </p:attrNameLst>
                                      </p:cBhvr>
                                      <p:tavLst>
                                        <p:tav tm="0">
                                          <p:val>
                                            <p:strVal val="#ppt_x"/>
                                          </p:val>
                                        </p:tav>
                                        <p:tav tm="100000">
                                          <p:val>
                                            <p:strVal val="#ppt_x"/>
                                          </p:val>
                                        </p:tav>
                                      </p:tavLst>
                                    </p:anim>
                                    <p:anim calcmode="lin" valueType="num">
                                      <p:cBhvr>
                                        <p:cTn id="15" dur="5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SWARCO Sign Technology</a:t>
            </a:r>
          </a:p>
        </p:txBody>
      </p:sp>
      <p:sp>
        <p:nvSpPr>
          <p:cNvPr id="4" name="Text Placeholder 3">
            <a:extLst>
              <a:ext uri="{FF2B5EF4-FFF2-40B4-BE49-F238E27FC236}">
                <a16:creationId xmlns:a16="http://schemas.microsoft.com/office/drawing/2014/main" id="{34C6AEC0-9DC7-4FFB-80B7-ABBDA7EFCC1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76474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3-in-1 RGB LED</a:t>
            </a:r>
          </a:p>
        </p:txBody>
      </p:sp>
      <p:pic>
        <p:nvPicPr>
          <p:cNvPr id="12" name="Content Placeholder 11"/>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838200" y="1793875"/>
            <a:ext cx="3686175" cy="3679825"/>
          </a:xfrm>
        </p:spPr>
      </p:pic>
      <p:sp>
        <p:nvSpPr>
          <p:cNvPr id="9" name="Content Placeholder 8"/>
          <p:cNvSpPr>
            <a:spLocks noGrp="1"/>
          </p:cNvSpPr>
          <p:nvPr>
            <p:ph sz="half" idx="4294967295"/>
          </p:nvPr>
        </p:nvSpPr>
        <p:spPr>
          <a:xfrm>
            <a:off x="5794580" y="2547938"/>
            <a:ext cx="5286375" cy="452437"/>
          </a:xfrm>
        </p:spPr>
        <p:txBody>
          <a:bodyPr anchor="ctr">
            <a:normAutofit lnSpcReduction="10000"/>
          </a:bodyPr>
          <a:lstStyle/>
          <a:p>
            <a:pPr marL="0" indent="0">
              <a:buNone/>
            </a:pPr>
            <a:r>
              <a:rPr lang="en-US" dirty="0"/>
              <a:t>Allows smaller pixel pitch</a:t>
            </a:r>
          </a:p>
        </p:txBody>
      </p:sp>
      <p:sp>
        <p:nvSpPr>
          <p:cNvPr id="27" name="Content Placeholder 8">
            <a:extLst>
              <a:ext uri="{FF2B5EF4-FFF2-40B4-BE49-F238E27FC236}">
                <a16:creationId xmlns:a16="http://schemas.microsoft.com/office/drawing/2014/main" id="{24E56950-C1DD-4BB7-9CB4-8728AB71B59F}"/>
              </a:ext>
            </a:extLst>
          </p:cNvPr>
          <p:cNvSpPr>
            <a:spLocks noGrp="1"/>
          </p:cNvSpPr>
          <p:nvPr>
            <p:ph sz="half" idx="4294967295"/>
          </p:nvPr>
        </p:nvSpPr>
        <p:spPr>
          <a:xfrm>
            <a:off x="5794580" y="3652838"/>
            <a:ext cx="5286375" cy="452437"/>
          </a:xfrm>
        </p:spPr>
        <p:txBody>
          <a:bodyPr anchor="ctr">
            <a:normAutofit lnSpcReduction="10000"/>
          </a:bodyPr>
          <a:lstStyle/>
          <a:p>
            <a:pPr marL="0" indent="0">
              <a:buNone/>
            </a:pPr>
            <a:r>
              <a:rPr lang="en-US" dirty="0"/>
              <a:t>Reduces junction temperature</a:t>
            </a:r>
          </a:p>
        </p:txBody>
      </p:sp>
      <p:sp>
        <p:nvSpPr>
          <p:cNvPr id="28" name="Content Placeholder 8">
            <a:extLst>
              <a:ext uri="{FF2B5EF4-FFF2-40B4-BE49-F238E27FC236}">
                <a16:creationId xmlns:a16="http://schemas.microsoft.com/office/drawing/2014/main" id="{AEF1C41C-89DD-4CA4-B176-C9016E01F5A6}"/>
              </a:ext>
            </a:extLst>
          </p:cNvPr>
          <p:cNvSpPr>
            <a:spLocks noGrp="1"/>
          </p:cNvSpPr>
          <p:nvPr>
            <p:ph sz="half" idx="4294967295"/>
          </p:nvPr>
        </p:nvSpPr>
        <p:spPr>
          <a:xfrm>
            <a:off x="5794580" y="4703763"/>
            <a:ext cx="5286375" cy="452437"/>
          </a:xfrm>
        </p:spPr>
        <p:txBody>
          <a:bodyPr anchor="ctr">
            <a:normAutofit lnSpcReduction="10000"/>
          </a:bodyPr>
          <a:lstStyle/>
          <a:p>
            <a:pPr marL="0" indent="0">
              <a:buNone/>
            </a:pPr>
            <a:r>
              <a:rPr lang="en-US" dirty="0"/>
              <a:t>Reduces parts to fail</a:t>
            </a:r>
          </a:p>
        </p:txBody>
      </p:sp>
      <p:pic>
        <p:nvPicPr>
          <p:cNvPr id="19" name="Picture 18">
            <a:extLst>
              <a:ext uri="{FF2B5EF4-FFF2-40B4-BE49-F238E27FC236}">
                <a16:creationId xmlns:a16="http://schemas.microsoft.com/office/drawing/2014/main" id="{1866558C-0A0B-490F-97A2-C4B872AD6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080" y="2503239"/>
            <a:ext cx="381347" cy="413600"/>
          </a:xfrm>
          <a:prstGeom prst="rect">
            <a:avLst/>
          </a:prstGeom>
        </p:spPr>
      </p:pic>
      <p:pic>
        <p:nvPicPr>
          <p:cNvPr id="20" name="Picture 19">
            <a:extLst>
              <a:ext uri="{FF2B5EF4-FFF2-40B4-BE49-F238E27FC236}">
                <a16:creationId xmlns:a16="http://schemas.microsoft.com/office/drawing/2014/main" id="{8D798096-6E24-4962-9A88-0CBCBF1CD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079" y="3613002"/>
            <a:ext cx="381347" cy="413600"/>
          </a:xfrm>
          <a:prstGeom prst="rect">
            <a:avLst/>
          </a:prstGeom>
        </p:spPr>
      </p:pic>
      <p:pic>
        <p:nvPicPr>
          <p:cNvPr id="21" name="Picture 20">
            <a:extLst>
              <a:ext uri="{FF2B5EF4-FFF2-40B4-BE49-F238E27FC236}">
                <a16:creationId xmlns:a16="http://schemas.microsoft.com/office/drawing/2014/main" id="{BEED5F9A-3D70-42E4-9DA6-1904C12BC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079" y="4679512"/>
            <a:ext cx="381347" cy="413600"/>
          </a:xfrm>
          <a:prstGeom prst="rect">
            <a:avLst/>
          </a:prstGeom>
        </p:spPr>
      </p:pic>
    </p:spTree>
    <p:extLst>
      <p:ext uri="{BB962C8B-B14F-4D97-AF65-F5344CB8AC3E}">
        <p14:creationId xmlns:p14="http://schemas.microsoft.com/office/powerpoint/2010/main" val="387834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Precision Optic</a:t>
            </a:r>
          </a:p>
        </p:txBody>
      </p:sp>
      <p:pic>
        <p:nvPicPr>
          <p:cNvPr id="12" name="Content Placeholder 11"/>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7600877" y="1812925"/>
            <a:ext cx="2439987" cy="2178050"/>
          </a:xfrm>
        </p:spPr>
      </p:pic>
      <p:pic>
        <p:nvPicPr>
          <p:cNvPr id="13" name="Content Placeholder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9204" y="1755554"/>
            <a:ext cx="3790674" cy="2309784"/>
          </a:xfrm>
          <a:prstGeom prst="rect">
            <a:avLst/>
          </a:prstGeom>
        </p:spPr>
      </p:pic>
      <p:grpSp>
        <p:nvGrpSpPr>
          <p:cNvPr id="2" name="Group 1">
            <a:extLst>
              <a:ext uri="{FF2B5EF4-FFF2-40B4-BE49-F238E27FC236}">
                <a16:creationId xmlns:a16="http://schemas.microsoft.com/office/drawing/2014/main" id="{8DCF7C8C-11E5-41ED-8E6B-187726A7F446}"/>
              </a:ext>
            </a:extLst>
          </p:cNvPr>
          <p:cNvGrpSpPr/>
          <p:nvPr/>
        </p:nvGrpSpPr>
        <p:grpSpPr>
          <a:xfrm>
            <a:off x="3493824" y="4691574"/>
            <a:ext cx="1922269" cy="989298"/>
            <a:chOff x="3448294" y="4339877"/>
            <a:chExt cx="1922269" cy="989298"/>
          </a:xfrm>
        </p:grpSpPr>
        <p:sp>
          <p:nvSpPr>
            <p:cNvPr id="17" name="Content Placeholder 7">
              <a:extLst>
                <a:ext uri="{FF2B5EF4-FFF2-40B4-BE49-F238E27FC236}">
                  <a16:creationId xmlns:a16="http://schemas.microsoft.com/office/drawing/2014/main" id="{6013E973-777C-4F50-A1E6-777C87CE7E2E}"/>
                </a:ext>
              </a:extLst>
            </p:cNvPr>
            <p:cNvSpPr txBox="1">
              <a:spLocks/>
            </p:cNvSpPr>
            <p:nvPr/>
          </p:nvSpPr>
          <p:spPr>
            <a:xfrm>
              <a:off x="3448294" y="4870555"/>
              <a:ext cx="1922269"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Focuses the light</a:t>
              </a:r>
            </a:p>
          </p:txBody>
        </p:sp>
        <p:pic>
          <p:nvPicPr>
            <p:cNvPr id="20" name="Picture 19">
              <a:extLst>
                <a:ext uri="{FF2B5EF4-FFF2-40B4-BE49-F238E27FC236}">
                  <a16:creationId xmlns:a16="http://schemas.microsoft.com/office/drawing/2014/main" id="{F4852820-5B13-4064-9415-F0E168E63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97204" y="4323751"/>
              <a:ext cx="381347" cy="413600"/>
            </a:xfrm>
            <a:prstGeom prst="rect">
              <a:avLst/>
            </a:prstGeom>
          </p:spPr>
        </p:pic>
        <p:cxnSp>
          <p:nvCxnSpPr>
            <p:cNvPr id="21" name="Straight Connector 20">
              <a:extLst>
                <a:ext uri="{FF2B5EF4-FFF2-40B4-BE49-F238E27FC236}">
                  <a16:creationId xmlns:a16="http://schemas.microsoft.com/office/drawing/2014/main" id="{8116AF5F-37ED-4380-A2F5-1D18D9428E5A}"/>
                </a:ext>
              </a:extLst>
            </p:cNvPr>
            <p:cNvCxnSpPr/>
            <p:nvPr/>
          </p:nvCxnSpPr>
          <p:spPr>
            <a:xfrm>
              <a:off x="3527589" y="4796979"/>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286A596D-4559-468C-891E-A265CB98DD5C}"/>
              </a:ext>
            </a:extLst>
          </p:cNvPr>
          <p:cNvGrpSpPr/>
          <p:nvPr/>
        </p:nvGrpSpPr>
        <p:grpSpPr>
          <a:xfrm>
            <a:off x="6402693" y="4691574"/>
            <a:ext cx="1922269" cy="1550350"/>
            <a:chOff x="6327756" y="4339877"/>
            <a:chExt cx="1922269" cy="1550350"/>
          </a:xfrm>
        </p:grpSpPr>
        <p:sp>
          <p:nvSpPr>
            <p:cNvPr id="18" name="Content Placeholder 7">
              <a:extLst>
                <a:ext uri="{FF2B5EF4-FFF2-40B4-BE49-F238E27FC236}">
                  <a16:creationId xmlns:a16="http://schemas.microsoft.com/office/drawing/2014/main" id="{1EC951E1-3892-4EC0-B5F6-A041B8BB53CC}"/>
                </a:ext>
              </a:extLst>
            </p:cNvPr>
            <p:cNvSpPr txBox="1">
              <a:spLocks/>
            </p:cNvSpPr>
            <p:nvPr/>
          </p:nvSpPr>
          <p:spPr>
            <a:xfrm>
              <a:off x="6327756" y="4870555"/>
              <a:ext cx="1922269" cy="1019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Redirects both incoming and outgoing light</a:t>
              </a:r>
            </a:p>
          </p:txBody>
        </p:sp>
        <p:pic>
          <p:nvPicPr>
            <p:cNvPr id="22" name="Picture 21">
              <a:extLst>
                <a:ext uri="{FF2B5EF4-FFF2-40B4-BE49-F238E27FC236}">
                  <a16:creationId xmlns:a16="http://schemas.microsoft.com/office/drawing/2014/main" id="{0E3CF0A3-3D48-401F-A0CB-C1DAFBCBB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055114" y="4323751"/>
              <a:ext cx="381347" cy="413600"/>
            </a:xfrm>
            <a:prstGeom prst="rect">
              <a:avLst/>
            </a:prstGeom>
          </p:spPr>
        </p:pic>
        <p:cxnSp>
          <p:nvCxnSpPr>
            <p:cNvPr id="23" name="Straight Connector 22">
              <a:extLst>
                <a:ext uri="{FF2B5EF4-FFF2-40B4-BE49-F238E27FC236}">
                  <a16:creationId xmlns:a16="http://schemas.microsoft.com/office/drawing/2014/main" id="{517689A0-D27C-4953-B214-5C38217ED2C8}"/>
                </a:ext>
              </a:extLst>
            </p:cNvPr>
            <p:cNvCxnSpPr/>
            <p:nvPr/>
          </p:nvCxnSpPr>
          <p:spPr>
            <a:xfrm>
              <a:off x="6415692" y="4786091"/>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C72FB278-6FDB-4D24-B770-82D20902E4F4}"/>
              </a:ext>
            </a:extLst>
          </p:cNvPr>
          <p:cNvGrpSpPr/>
          <p:nvPr/>
        </p:nvGrpSpPr>
        <p:grpSpPr>
          <a:xfrm>
            <a:off x="9138190" y="4691574"/>
            <a:ext cx="2139703" cy="1812362"/>
            <a:chOff x="9033846" y="4339877"/>
            <a:chExt cx="2139703" cy="1812362"/>
          </a:xfrm>
        </p:grpSpPr>
        <p:sp>
          <p:nvSpPr>
            <p:cNvPr id="19" name="Content Placeholder 7">
              <a:extLst>
                <a:ext uri="{FF2B5EF4-FFF2-40B4-BE49-F238E27FC236}">
                  <a16:creationId xmlns:a16="http://schemas.microsoft.com/office/drawing/2014/main" id="{C8D2F680-68C8-4A48-B4B1-7F31AE7155D3}"/>
                </a:ext>
              </a:extLst>
            </p:cNvPr>
            <p:cNvSpPr txBox="1">
              <a:spLocks/>
            </p:cNvSpPr>
            <p:nvPr/>
          </p:nvSpPr>
          <p:spPr>
            <a:xfrm>
              <a:off x="9033846" y="4870555"/>
              <a:ext cx="2139703" cy="12816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Captures 100% of light energy emitted</a:t>
              </a:r>
            </a:p>
          </p:txBody>
        </p:sp>
        <p:pic>
          <p:nvPicPr>
            <p:cNvPr id="24" name="Picture 23">
              <a:extLst>
                <a:ext uri="{FF2B5EF4-FFF2-40B4-BE49-F238E27FC236}">
                  <a16:creationId xmlns:a16="http://schemas.microsoft.com/office/drawing/2014/main" id="{4A6DAF1F-3973-4B49-B8B5-161DAB944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913025" y="4323751"/>
              <a:ext cx="381347" cy="413600"/>
            </a:xfrm>
            <a:prstGeom prst="rect">
              <a:avLst/>
            </a:prstGeom>
          </p:spPr>
        </p:pic>
        <p:cxnSp>
          <p:nvCxnSpPr>
            <p:cNvPr id="25" name="Straight Connector 24">
              <a:extLst>
                <a:ext uri="{FF2B5EF4-FFF2-40B4-BE49-F238E27FC236}">
                  <a16:creationId xmlns:a16="http://schemas.microsoft.com/office/drawing/2014/main" id="{A39F31EE-C5B3-4920-98CB-B239DF67781E}"/>
                </a:ext>
              </a:extLst>
            </p:cNvPr>
            <p:cNvCxnSpPr/>
            <p:nvPr/>
          </p:nvCxnSpPr>
          <p:spPr>
            <a:xfrm>
              <a:off x="9262118" y="4786091"/>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6F10F9E-1595-42E7-929F-512B63BF7B80}"/>
              </a:ext>
            </a:extLst>
          </p:cNvPr>
          <p:cNvGrpSpPr/>
          <p:nvPr/>
        </p:nvGrpSpPr>
        <p:grpSpPr>
          <a:xfrm>
            <a:off x="584955" y="4691574"/>
            <a:ext cx="1922269" cy="989298"/>
            <a:chOff x="3448294" y="4339877"/>
            <a:chExt cx="1922269" cy="989298"/>
          </a:xfrm>
        </p:grpSpPr>
        <p:sp>
          <p:nvSpPr>
            <p:cNvPr id="31" name="Content Placeholder 7">
              <a:extLst>
                <a:ext uri="{FF2B5EF4-FFF2-40B4-BE49-F238E27FC236}">
                  <a16:creationId xmlns:a16="http://schemas.microsoft.com/office/drawing/2014/main" id="{E02FC624-0BE8-43F7-B679-D6366A30C110}"/>
                </a:ext>
              </a:extLst>
            </p:cNvPr>
            <p:cNvSpPr txBox="1">
              <a:spLocks/>
            </p:cNvSpPr>
            <p:nvPr/>
          </p:nvSpPr>
          <p:spPr>
            <a:xfrm>
              <a:off x="3448294" y="4870555"/>
              <a:ext cx="1922269" cy="45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Combines colors</a:t>
              </a:r>
            </a:p>
          </p:txBody>
        </p:sp>
        <p:pic>
          <p:nvPicPr>
            <p:cNvPr id="32" name="Picture 31">
              <a:extLst>
                <a:ext uri="{FF2B5EF4-FFF2-40B4-BE49-F238E27FC236}">
                  <a16:creationId xmlns:a16="http://schemas.microsoft.com/office/drawing/2014/main" id="{B64BA518-203B-4E4C-A457-5A2040AB3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97204" y="4323751"/>
              <a:ext cx="381347" cy="413600"/>
            </a:xfrm>
            <a:prstGeom prst="rect">
              <a:avLst/>
            </a:prstGeom>
          </p:spPr>
        </p:pic>
        <p:cxnSp>
          <p:nvCxnSpPr>
            <p:cNvPr id="33" name="Straight Connector 32">
              <a:extLst>
                <a:ext uri="{FF2B5EF4-FFF2-40B4-BE49-F238E27FC236}">
                  <a16:creationId xmlns:a16="http://schemas.microsoft.com/office/drawing/2014/main" id="{4D2DC150-09CA-4032-8122-B7CF77573216}"/>
                </a:ext>
              </a:extLst>
            </p:cNvPr>
            <p:cNvCxnSpPr/>
            <p:nvPr/>
          </p:nvCxnSpPr>
          <p:spPr>
            <a:xfrm>
              <a:off x="3527589" y="4796979"/>
              <a:ext cx="181247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4736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Distributor Meeting PPT Template1.potx" id="{3058A114-6258-44AC-A2EA-25CA1B878F67}" vid="{46E416C0-9CE9-4A0F-B6B1-5CAC215C8B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6955</TotalTime>
  <Words>1835</Words>
  <Application>Microsoft Office PowerPoint</Application>
  <PresentationFormat>Widescreen</PresentationFormat>
  <Paragraphs>312</Paragraphs>
  <Slides>43</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 Narrow</vt:lpstr>
      <vt:lpstr>Calibri</vt:lpstr>
      <vt:lpstr>Calibri Light</vt:lpstr>
      <vt:lpstr>Times New Roman</vt:lpstr>
      <vt:lpstr>Wingdings</vt:lpstr>
      <vt:lpstr>ヒラギノ角ゴ Pro W3</vt:lpstr>
      <vt:lpstr>Office Theme</vt:lpstr>
      <vt:lpstr>PowerPoint Presentation</vt:lpstr>
      <vt:lpstr>Variable Message Signs (VMS)</vt:lpstr>
      <vt:lpstr>Agenda</vt:lpstr>
      <vt:lpstr>Company History</vt:lpstr>
      <vt:lpstr>Brief History of SWARCO</vt:lpstr>
      <vt:lpstr>SWARCO by the Numbers</vt:lpstr>
      <vt:lpstr>SWARCO Sign Technology</vt:lpstr>
      <vt:lpstr>3-in-1 RGB LED</vt:lpstr>
      <vt:lpstr>Precision Optic</vt:lpstr>
      <vt:lpstr>Precision Optic</vt:lpstr>
      <vt:lpstr>Contrast Ratio</vt:lpstr>
      <vt:lpstr>RGB-LED Variable Message Signs </vt:lpstr>
      <vt:lpstr>RGB-LED Variable Message Signs</vt:lpstr>
      <vt:lpstr>Power Consumption</vt:lpstr>
      <vt:lpstr>Front Access VMS For standard 5.25’ x 10.5’ sign</vt:lpstr>
      <vt:lpstr>Walk-in VMS For standard 6.3’ x 25.5’ sign</vt:lpstr>
      <vt:lpstr>Environmental Benefits</vt:lpstr>
      <vt:lpstr>Signs in the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Differentiators</vt:lpstr>
      <vt:lpstr>PowerPoint Presentation</vt:lpstr>
      <vt:lpstr>PowerPoint Presentation</vt:lpstr>
      <vt:lpstr>PowerPoint Presentation</vt:lpstr>
      <vt:lpstr>PowerPoint Presentation</vt:lpstr>
      <vt:lpstr>Food for Thought</vt:lpstr>
      <vt:lpstr>PowerPoint Presentation</vt:lpstr>
      <vt:lpstr>PowerPoint Presentation</vt:lpstr>
      <vt:lpstr>Cost of Ownership</vt:lpstr>
      <vt:lpstr>Cost of Ownership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Trisha Tunilla</dc:creator>
  <cp:lastModifiedBy>Trisha Tunilla</cp:lastModifiedBy>
  <cp:revision>104</cp:revision>
  <cp:lastPrinted>2018-02-20T17:29:57Z</cp:lastPrinted>
  <dcterms:created xsi:type="dcterms:W3CDTF">2017-12-05T21:47:20Z</dcterms:created>
  <dcterms:modified xsi:type="dcterms:W3CDTF">2018-02-20T19:45:37Z</dcterms:modified>
</cp:coreProperties>
</file>